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1" r:id="rId4"/>
    <p:sldId id="266" r:id="rId5"/>
    <p:sldId id="267" r:id="rId6"/>
    <p:sldId id="262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63D"/>
    <a:srgbClr val="E3D7B9"/>
    <a:srgbClr val="C3A764"/>
    <a:srgbClr val="F7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0"/>
    <p:restoredTop sz="94694"/>
  </p:normalViewPr>
  <p:slideViewPr>
    <p:cSldViewPr snapToGrid="0">
      <p:cViewPr>
        <p:scale>
          <a:sx n="94" d="100"/>
          <a:sy n="94" d="100"/>
        </p:scale>
        <p:origin x="69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6217-9F4F-6244-9C19-8DB9F851B228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7373-1CC0-8748-89F0-C1BFE100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7373-1CC0-8748-89F0-C1BFE1007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7373-1CC0-8748-89F0-C1BFE1007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1A11-DC50-6749-4EBC-09D61A743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7E32-498F-9F07-1C2A-DE358C79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849E-A628-F15D-42B8-54D14D26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F5E8D-9F92-4602-F453-4ACF6B9D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6D18-B918-0AF9-994F-1BBF3C7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895-E8E6-DBD8-0434-8F5E22B6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FC3CA-21D6-78E8-E7AE-5CF28AAE6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F36AC-7C6A-CCD7-9682-3E547F36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2293-C3B6-BC4E-3E03-D5FA195E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AFFA-4C4C-0CD9-5928-6EB98EC4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BE31C-A426-EBA8-0552-BDF772CBA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C46E4-DEF6-840B-7BB5-857412D9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50EA-1B5C-47D6-B774-D1703013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7AFB-7801-0311-827D-670C90F2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C43F-FB0A-F22A-4A67-2298FAD9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B0D0B7-8AFC-C98D-C5E4-F452C69428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0266" y="1117048"/>
            <a:ext cx="2027030" cy="2027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294814F-1F2F-A17D-21E2-E538F9FDD2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7144" y="1117048"/>
            <a:ext cx="2027030" cy="2027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5D04209-67D7-DBC2-82AF-B5AA1F6763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4022" y="1117048"/>
            <a:ext cx="2027030" cy="2027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FC37A57-E322-979E-22A7-598EFB6FBB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40900" y="1117048"/>
            <a:ext cx="2027030" cy="2027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7F70-F455-803A-71D2-E1CB6471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3863-63F7-BE7A-9367-00D6E963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B52D8-6BC6-5244-4B43-8FDBB3D7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23A4-73F2-8537-D284-1DCDB7F8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101B1-FBAD-CA90-46FB-31A1A1D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3F76-E38B-905C-C828-C16982BB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1F59-8B01-02FC-2F9D-100AD53F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50E4-B3D0-D961-0BD8-613C89CD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C61B7-F256-927B-8729-AD2642A5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4458-8CE3-304B-0E94-CE36AB10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997D-B52D-EAF9-0821-1E76206C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58E3-B718-9228-604B-B0236EA3E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65B3A-6014-0870-FC2B-58B15DC8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9D5D-EFBF-BA2F-B891-2272A3A8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1ABF1-BF60-890B-407C-5D100863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C4F15-D33F-9F79-842C-F4E5B2E8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7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FCC8-37F3-B7FA-590B-30A5E3A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7929-778D-B5C3-77E4-475A68E8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6BEC2-F3D2-66A1-EE69-AC6E57766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D6E60-D984-AACF-45EE-3D4FA944D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44CC0-1A57-00E7-ECA1-729857026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92E5B-74F4-CFF4-9B09-0BAB9450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96608-2616-94EE-32D9-1060E81C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582AA-5841-4B41-FA52-B07369E0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C5C6-9D66-3BF4-8F0D-F71B7483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68FCC-DFCC-5696-2FA1-0A9FF012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662FD-59B0-49BA-82CD-1D506638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5D72C-BE55-EC47-EC53-95C612FC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97622-F5CD-B256-B7E6-EA4D9E49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B7361-2181-C28A-C12A-F815199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42685-89B2-118B-F41B-786BE83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453C-BE30-F469-56DC-07FB825F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4154-5210-1A70-8C8E-04DDC59B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C103D-4B03-84CB-701A-B0BFACEC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C939-2D5D-B76C-D123-454902B2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93532-9C57-C8B2-96FC-C8ECEA93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B6016-BB63-A54B-3AE3-BC72047A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DC77-DFB3-0883-1E0B-FF7CE0BA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CAB5A-B29F-0D4E-664B-B0F6F1F20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161C5-B6DF-E93C-BED5-26F5ED7E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EF236-5F15-0E27-5006-3ECCF651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66CF3-05D8-0B4E-9F25-76177276C03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24383-17D2-7736-8521-718577C6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E2E3F-1093-0E27-DD27-4A41CBA3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1AE13-0459-1542-B1D0-75ABF86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B735-11B4-ECD3-7F15-38616E1B0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FDDA-3A72-68A4-11D7-DFE557A996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" y="0"/>
            <a:ext cx="12172952" cy="6858000"/>
          </a:xfrm>
          <a:prstGeom prst="rect">
            <a:avLst/>
          </a:prstGeom>
        </p:spPr>
      </p:pic>
      <p:sp>
        <p:nvSpPr>
          <p:cNvPr id="3" name="Material: 100% Birch – FSC Certified from sustainably managed forests…">
            <a:extLst>
              <a:ext uri="{FF2B5EF4-FFF2-40B4-BE49-F238E27FC236}">
                <a16:creationId xmlns:a16="http://schemas.microsoft.com/office/drawing/2014/main" id="{781A93DF-2535-A047-8435-BB91CB290DDA}"/>
              </a:ext>
            </a:extLst>
          </p:cNvPr>
          <p:cNvSpPr txBox="1"/>
          <p:nvPr/>
        </p:nvSpPr>
        <p:spPr>
          <a:xfrm>
            <a:off x="3878235" y="983931"/>
            <a:ext cx="6593242" cy="130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spc="29">
                <a:solidFill>
                  <a:srgbClr val="93846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kumimoji="0" lang="fr-CA" sz="1125" b="1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Regular"/>
                <a:sym typeface="Avenir Next Regular"/>
              </a:rPr>
              <a:t>Matériau: 100% bouleau – Certifié FSC (issu de forêts gérées durablement)</a:t>
            </a:r>
            <a:endParaRPr kumimoji="0" sz="1125" b="1" i="0" u="none" strike="noStrike" kern="0" cap="none" spc="22" normalizeH="0" baseline="0" noProof="0" dirty="0">
              <a:ln>
                <a:noFill/>
              </a:ln>
              <a:solidFill>
                <a:srgbClr val="938465"/>
              </a:solidFill>
              <a:effectLst/>
              <a:uLnTx/>
              <a:uFillTx/>
              <a:latin typeface="Avenir Next Regular"/>
              <a:sym typeface="Avenir Next Regular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spc="29">
                <a:solidFill>
                  <a:srgbClr val="93846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Medium"/>
                <a:sym typeface="Avenir Next Medium"/>
              </a:rPr>
              <a:t>Compostable à domicile et accepté dans toutes les installations</a:t>
            </a:r>
            <a:endParaRPr kumimoji="0" sz="1125" b="0" i="0" u="none" strike="noStrike" kern="0" cap="none" spc="22" normalizeH="0" baseline="0" noProof="0" dirty="0">
              <a:ln>
                <a:noFill/>
              </a:ln>
              <a:solidFill>
                <a:srgbClr val="938465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spc="29">
                <a:solidFill>
                  <a:srgbClr val="93846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Medium"/>
                <a:sym typeface="Avenir Next Medium"/>
              </a:rPr>
              <a:t>Vendu en vrac en caisse de 2000</a:t>
            </a:r>
            <a:endParaRPr kumimoji="0" sz="1125" b="0" i="0" u="none" strike="noStrike" kern="0" cap="none" spc="22" normalizeH="0" baseline="0" noProof="0" dirty="0">
              <a:ln>
                <a:noFill/>
              </a:ln>
              <a:solidFill>
                <a:srgbClr val="938465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112796" marR="0" lvl="0" indent="-112796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500" spc="29">
                <a:solidFill>
                  <a:srgbClr val="93846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22" normalizeH="0" baseline="0" noProof="0" dirty="0">
                <a:ln>
                  <a:noFill/>
                </a:ln>
                <a:solidFill>
                  <a:srgbClr val="938465"/>
                </a:solidFill>
                <a:effectLst/>
                <a:uLnTx/>
                <a:uFillTx/>
                <a:latin typeface="Avenir Next Medium"/>
                <a:sym typeface="Avenir Next Medium"/>
              </a:rPr>
              <a:t> </a:t>
            </a:r>
            <a:r>
              <a:rPr lang="fr-CA" sz="1125" spc="22" dirty="0">
                <a:solidFill>
                  <a:srgbClr val="938465"/>
                </a:solidFill>
                <a:latin typeface="Avenir Next Medium"/>
                <a:sym typeface="Avenir Next Medium"/>
              </a:rPr>
              <a:t>Également vendu emballé individuellement: couteaux, fourchettes, cuillères et paquets mixtes avec une serviette de table fabriquée à partir de papier recyclé post-consommation et non blanchie</a:t>
            </a:r>
            <a:endParaRPr kumimoji="0" sz="1125" b="0" i="0" u="none" strike="noStrike" kern="0" cap="none" spc="22" normalizeH="0" baseline="0" noProof="0" dirty="0">
              <a:ln>
                <a:noFill/>
              </a:ln>
              <a:solidFill>
                <a:srgbClr val="938465"/>
              </a:solidFill>
              <a:effectLst/>
              <a:uLnTx/>
              <a:uFillTx/>
              <a:latin typeface="Avenir Next Medium"/>
              <a:sym typeface="Avenir Next Medium"/>
            </a:endParaRPr>
          </a:p>
        </p:txBody>
      </p:sp>
      <p:sp>
        <p:nvSpPr>
          <p:cNvPr id="14" name="BAMBOO FIBRE COFFEE CUPS">
            <a:extLst>
              <a:ext uri="{FF2B5EF4-FFF2-40B4-BE49-F238E27FC236}">
                <a16:creationId xmlns:a16="http://schemas.microsoft.com/office/drawing/2014/main" id="{CBEE78EE-3C2F-EA03-C880-E0E4D6E742D5}"/>
              </a:ext>
            </a:extLst>
          </p:cNvPr>
          <p:cNvSpPr txBox="1"/>
          <p:nvPr/>
        </p:nvSpPr>
        <p:spPr>
          <a:xfrm>
            <a:off x="3878235" y="382427"/>
            <a:ext cx="3722492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Medium"/>
                <a:sym typeface="Avenir Next Medium"/>
              </a:rPr>
              <a:t>COUVERTS EN BOULEAU</a:t>
            </a:r>
          </a:p>
        </p:txBody>
      </p:sp>
      <p:pic>
        <p:nvPicPr>
          <p:cNvPr id="16" name="Picture 15" descr="A fork knife and spoon on a leaf&#10;&#10;Description automatically generated">
            <a:extLst>
              <a:ext uri="{FF2B5EF4-FFF2-40B4-BE49-F238E27FC236}">
                <a16:creationId xmlns:a16="http://schemas.microsoft.com/office/drawing/2014/main" id="{DA865A70-43E6-EFB0-6D31-CC3CD9EC3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35" y="2654130"/>
            <a:ext cx="2382733" cy="2382733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327A11-F2C0-D3B8-2A77-A07E3AF03F4B}"/>
              </a:ext>
            </a:extLst>
          </p:cNvPr>
          <p:cNvSpPr txBox="1"/>
          <p:nvPr/>
        </p:nvSpPr>
        <p:spPr>
          <a:xfrm>
            <a:off x="3878235" y="5686138"/>
            <a:ext cx="571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AVANTAGES</a:t>
            </a:r>
          </a:p>
          <a:p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Dents de fourchette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pointues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bol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cuillère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profonde, couteau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bord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dentelé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micro-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ondes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5CC7C2-B4DC-EB63-AD17-7DC700620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0" y="5686137"/>
            <a:ext cx="620247" cy="10854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8B8842-0216-5ACC-BA38-0063774C17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714" y="5823970"/>
            <a:ext cx="1171577" cy="8097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C982EC-7840-AE0E-5ADF-CB56E034D1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766" y="2654129"/>
            <a:ext cx="2382733" cy="2382733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A96493-7D57-F553-9436-B782312371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000" y="2654128"/>
            <a:ext cx="2382734" cy="2382734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BF7254-7C1C-3D91-3945-EFD48D7786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0" y="5684254"/>
            <a:ext cx="952573" cy="10381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037DE4-9EE5-DB48-953F-E70C9189E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738" y="5888869"/>
            <a:ext cx="768741" cy="6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710FE-8A12-53DF-54B7-2DD835A8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A30F0A5-621F-BA6C-1A7B-E35D3F3C304A}"/>
              </a:ext>
            </a:extLst>
          </p:cNvPr>
          <p:cNvSpPr/>
          <p:nvPr/>
        </p:nvSpPr>
        <p:spPr>
          <a:xfrm>
            <a:off x="0" y="1093074"/>
            <a:ext cx="12192000" cy="2129936"/>
          </a:xfrm>
          <a:prstGeom prst="rect">
            <a:avLst/>
          </a:prstGeom>
          <a:solidFill>
            <a:schemeClr val="accent6">
              <a:lumMod val="20000"/>
              <a:lumOff val="80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A869-52D4-CC18-99B6-585251A809C9}"/>
              </a:ext>
            </a:extLst>
          </p:cNvPr>
          <p:cNvSpPr/>
          <p:nvPr/>
        </p:nvSpPr>
        <p:spPr>
          <a:xfrm>
            <a:off x="0" y="-12032"/>
            <a:ext cx="12192000" cy="443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4A4AC-0B7F-79CA-8899-E1C39BEEEEBD}"/>
              </a:ext>
            </a:extLst>
          </p:cNvPr>
          <p:cNvSpPr txBox="1"/>
          <p:nvPr/>
        </p:nvSpPr>
        <p:spPr>
          <a:xfrm>
            <a:off x="2849663" y="34649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 COUTELLERIE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66F7F-0678-471D-6B13-FB4479175C12}"/>
              </a:ext>
            </a:extLst>
          </p:cNvPr>
          <p:cNvSpPr/>
          <p:nvPr/>
        </p:nvSpPr>
        <p:spPr>
          <a:xfrm>
            <a:off x="1660636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1CAC7B-7708-3E6C-B6A5-2B9FF17F2D37}"/>
              </a:ext>
            </a:extLst>
          </p:cNvPr>
          <p:cNvSpPr/>
          <p:nvPr/>
        </p:nvSpPr>
        <p:spPr>
          <a:xfrm>
            <a:off x="4361795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7E08ED-FA89-ABBA-C55C-936064E8F828}"/>
              </a:ext>
            </a:extLst>
          </p:cNvPr>
          <p:cNvSpPr/>
          <p:nvPr/>
        </p:nvSpPr>
        <p:spPr>
          <a:xfrm>
            <a:off x="7062954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F9BA3C-0FF7-8D64-ADC0-49161F19055B}"/>
              </a:ext>
            </a:extLst>
          </p:cNvPr>
          <p:cNvSpPr/>
          <p:nvPr/>
        </p:nvSpPr>
        <p:spPr>
          <a:xfrm>
            <a:off x="9764113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D81D7-10A5-7C35-ABE9-5BDB5D437127}"/>
              </a:ext>
            </a:extLst>
          </p:cNvPr>
          <p:cNvSpPr txBox="1"/>
          <p:nvPr/>
        </p:nvSpPr>
        <p:spPr>
          <a:xfrm>
            <a:off x="7122345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BOULEAU GÉNÉRIQUE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6996E-E551-9CDF-3654-46329A31FA7A}"/>
              </a:ext>
            </a:extLst>
          </p:cNvPr>
          <p:cNvSpPr txBox="1"/>
          <p:nvPr/>
        </p:nvSpPr>
        <p:spPr>
          <a:xfrm>
            <a:off x="3552501" y="498925"/>
            <a:ext cx="363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PLASTIQUE 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COMPOSTABLE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80AC1-AC4C-7654-5927-10F028D0B262}"/>
              </a:ext>
            </a:extLst>
          </p:cNvPr>
          <p:cNvSpPr txBox="1"/>
          <p:nvPr/>
        </p:nvSpPr>
        <p:spPr>
          <a:xfrm>
            <a:off x="1720027" y="606647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PLASTIQUE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68B39-FCE0-D135-6CA3-94029CD7533E}"/>
              </a:ext>
            </a:extLst>
          </p:cNvPr>
          <p:cNvSpPr txBox="1"/>
          <p:nvPr/>
        </p:nvSpPr>
        <p:spPr>
          <a:xfrm>
            <a:off x="9823504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BOULEAU GREENLID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9F300C-E7F2-860F-8C6F-A0A278280B9C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27C855-C118-564E-A62A-C74DB09BCF15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CECC51-87FE-2D34-6D1A-EB1E993BDCA1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B3F399-8F04-2CF1-3D45-4391711BD49F}"/>
              </a:ext>
            </a:extLst>
          </p:cNvPr>
          <p:cNvSpPr txBox="1"/>
          <p:nvPr/>
        </p:nvSpPr>
        <p:spPr>
          <a:xfrm>
            <a:off x="4200079" y="3330731"/>
            <a:ext cx="2341417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bioplastiques</a:t>
            </a:r>
            <a:r>
              <a:rPr lang="en-US" sz="1200" dirty="0">
                <a:latin typeface="Avenir Medium" panose="02000503020000020003" pitchFamily="2" charset="0"/>
              </a:rPr>
              <a:t>, par ex. PLA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On </a:t>
            </a:r>
            <a:r>
              <a:rPr lang="en-US" sz="1200" dirty="0" err="1">
                <a:latin typeface="Avenir Medium" panose="02000503020000020003" pitchFamily="2" charset="0"/>
              </a:rPr>
              <a:t>dit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parfois</a:t>
            </a:r>
            <a:r>
              <a:rPr lang="en-US" sz="1200" dirty="0">
                <a:latin typeface="Avenir Medium" panose="02000503020000020003" pitchFamily="2" charset="0"/>
              </a:rPr>
              <a:t> « 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base </a:t>
            </a:r>
            <a:r>
              <a:rPr lang="en-US" sz="1200" dirty="0" err="1">
                <a:latin typeface="Avenir Medium" panose="02000503020000020003" pitchFamily="2" charset="0"/>
              </a:rPr>
              <a:t>d'amidon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maïs</a:t>
            </a:r>
            <a:r>
              <a:rPr lang="en-US" sz="1200" dirty="0">
                <a:latin typeface="Avenir Medium" panose="02000503020000020003" pitchFamily="2" charset="0"/>
              </a:rPr>
              <a:t> »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Semblable au plastique ordinaire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C7D6A-B260-2A4F-390D-64C9E8688A8C}"/>
              </a:ext>
            </a:extLst>
          </p:cNvPr>
          <p:cNvSpPr txBox="1"/>
          <p:nvPr/>
        </p:nvSpPr>
        <p:spPr>
          <a:xfrm>
            <a:off x="4202881" y="4890597"/>
            <a:ext cx="2659280" cy="190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fin et fragile (variable)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la </a:t>
            </a:r>
            <a:r>
              <a:rPr lang="en-US" sz="1200" dirty="0" err="1">
                <a:latin typeface="Avenir Medium" panose="02000503020000020003" pitchFamily="2" charset="0"/>
              </a:rPr>
              <a:t>maison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 </a:t>
            </a:r>
            <a:r>
              <a:rPr lang="en-US" sz="1200" dirty="0" err="1">
                <a:latin typeface="Avenir Medium" panose="02000503020000020003" pitchFamily="2" charset="0"/>
              </a:rPr>
              <a:t>plupart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établissements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n'accepteront</a:t>
            </a:r>
            <a:r>
              <a:rPr lang="en-US" sz="1200" dirty="0">
                <a:latin typeface="Avenir Medium" panose="02000503020000020003" pitchFamily="2" charset="0"/>
              </a:rPr>
              <a:t> pas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visuelle</a:t>
            </a:r>
            <a:r>
              <a:rPr lang="en-US" sz="1200" dirty="0">
                <a:latin typeface="Avenir Medium" panose="02000503020000020003" pitchFamily="2" charset="0"/>
              </a:rPr>
              <a:t> avec le plastique, </a:t>
            </a:r>
            <a:r>
              <a:rPr lang="en-US" sz="1200" dirty="0" err="1">
                <a:latin typeface="Avenir Medium" panose="02000503020000020003" pitchFamily="2" charset="0"/>
              </a:rPr>
              <a:t>donc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rarement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séparé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Prix premium pour les </a:t>
            </a:r>
            <a:r>
              <a:rPr lang="en-US" sz="1200" dirty="0" err="1">
                <a:latin typeface="Avenir Medium" panose="02000503020000020003" pitchFamily="2" charset="0"/>
              </a:rPr>
              <a:t>mêmes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résultats</a:t>
            </a:r>
            <a:r>
              <a:rPr lang="en-US" sz="1200" dirty="0">
                <a:latin typeface="Avenir Medium" panose="02000503020000020003" pitchFamily="2" charset="0"/>
              </a:rPr>
              <a:t> que le plastique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94AF78-1F67-83B3-6F58-9A2856C3AA36}"/>
              </a:ext>
            </a:extLst>
          </p:cNvPr>
          <p:cNvSpPr txBox="1"/>
          <p:nvPr/>
        </p:nvSpPr>
        <p:spPr>
          <a:xfrm>
            <a:off x="1464751" y="3593431"/>
            <a:ext cx="265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variété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plastiques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pétroliers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non recyclable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885F23-1129-784F-B581-E6BF39EC9AFB}"/>
              </a:ext>
            </a:extLst>
          </p:cNvPr>
          <p:cNvSpPr txBox="1"/>
          <p:nvPr/>
        </p:nvSpPr>
        <p:spPr>
          <a:xfrm>
            <a:off x="1467553" y="4913681"/>
            <a:ext cx="2659280" cy="18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mince et fragile pour le prix</a:t>
            </a: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principalement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plastique </a:t>
            </a:r>
            <a:r>
              <a:rPr lang="en-US" sz="1200" dirty="0" err="1">
                <a:latin typeface="Avenir Medium" panose="02000503020000020003" pitchFamily="2" charset="0"/>
              </a:rPr>
              <a:t>vierge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recyclé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Dure </a:t>
            </a:r>
            <a:r>
              <a:rPr lang="en-US" sz="1200" dirty="0" err="1">
                <a:latin typeface="Avenir Medium" panose="02000503020000020003" pitchFamily="2" charset="0"/>
              </a:rPr>
              <a:t>jusqu'à</a:t>
            </a:r>
            <a:r>
              <a:rPr lang="en-US" sz="1200" dirty="0">
                <a:latin typeface="Avenir Medium" panose="02000503020000020003" pitchFamily="2" charset="0"/>
              </a:rPr>
              <a:t> 500 </a:t>
            </a:r>
            <a:r>
              <a:rPr lang="en-US" sz="1200" dirty="0" err="1">
                <a:latin typeface="Avenir Medium" panose="02000503020000020003" pitchFamily="2" charset="0"/>
              </a:rPr>
              <a:t>ans</a:t>
            </a:r>
            <a:r>
              <a:rPr lang="en-US" sz="1200" dirty="0">
                <a:latin typeface="Avenir Medium" panose="02000503020000020003" pitchFamily="2" charset="0"/>
              </a:rPr>
              <a:t> pour 5 minutes </a:t>
            </a:r>
            <a:r>
              <a:rPr lang="en-US" sz="1200" dirty="0" err="1">
                <a:latin typeface="Avenir Medium" panose="02000503020000020003" pitchFamily="2" charset="0"/>
              </a:rPr>
              <a:t>d'utilisation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9A63C4-FF59-0E7F-34C7-127C5F40DF31}"/>
              </a:ext>
            </a:extLst>
          </p:cNvPr>
          <p:cNvSpPr txBox="1"/>
          <p:nvPr/>
        </p:nvSpPr>
        <p:spPr>
          <a:xfrm>
            <a:off x="6901239" y="3501098"/>
            <a:ext cx="234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100% </a:t>
            </a:r>
            <a:r>
              <a:rPr lang="en-US" sz="1200" dirty="0" err="1">
                <a:latin typeface="Avenir Medium" panose="02000503020000020003" pitchFamily="2" charset="0"/>
              </a:rPr>
              <a:t>en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bouleau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 domestique et </a:t>
            </a:r>
            <a:r>
              <a:rPr lang="en-US" sz="1200" dirty="0" err="1">
                <a:latin typeface="Avenir Medium" panose="02000503020000020003" pitchFamily="2" charset="0"/>
              </a:rPr>
              <a:t>industriel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EF94CF-1624-AA69-B8AB-ADEC413E25CB}"/>
              </a:ext>
            </a:extLst>
          </p:cNvPr>
          <p:cNvSpPr txBox="1"/>
          <p:nvPr/>
        </p:nvSpPr>
        <p:spPr>
          <a:xfrm>
            <a:off x="6901239" y="5057502"/>
            <a:ext cx="2585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Bouleau</a:t>
            </a:r>
            <a:r>
              <a:rPr lang="en-US" sz="1200" dirty="0">
                <a:latin typeface="Avenir Medium" panose="02000503020000020003" pitchFamily="2" charset="0"/>
              </a:rPr>
              <a:t> plus fin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Pas </a:t>
            </a:r>
            <a:r>
              <a:rPr lang="en-US" sz="1200" dirty="0" err="1">
                <a:latin typeface="Avenir Medium" panose="02000503020000020003" pitchFamily="2" charset="0"/>
              </a:rPr>
              <a:t>toujours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issu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forêts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gérées</a:t>
            </a:r>
            <a:r>
              <a:rPr lang="en-US" sz="1200" dirty="0">
                <a:latin typeface="Avenir Medium" panose="02000503020000020003" pitchFamily="2" charset="0"/>
              </a:rPr>
              <a:t> FSC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Couteaux, fourchettes et </a:t>
            </a:r>
            <a:r>
              <a:rPr lang="en-US" sz="1200" dirty="0" err="1">
                <a:latin typeface="Avenir Medium" panose="02000503020000020003" pitchFamily="2" charset="0"/>
              </a:rPr>
              <a:t>cuillères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émoussés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CC4ED1-95FF-FA3D-B6A0-448C21339EB6}"/>
              </a:ext>
            </a:extLst>
          </p:cNvPr>
          <p:cNvSpPr txBox="1"/>
          <p:nvPr/>
        </p:nvSpPr>
        <p:spPr>
          <a:xfrm>
            <a:off x="9400562" y="3456534"/>
            <a:ext cx="2501113" cy="110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100% </a:t>
            </a:r>
            <a:r>
              <a:rPr lang="en-US" sz="1200" dirty="0" err="1">
                <a:latin typeface="Avenir Medium" panose="02000503020000020003" pitchFamily="2" charset="0"/>
              </a:rPr>
              <a:t>en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bouleau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 domestique et </a:t>
            </a:r>
            <a:r>
              <a:rPr lang="en-US" sz="1200" dirty="0" err="1">
                <a:latin typeface="Avenir Medium" panose="02000503020000020003" pitchFamily="2" charset="0"/>
              </a:rPr>
              <a:t>industriel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Toujours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certifié</a:t>
            </a:r>
            <a:r>
              <a:rPr lang="en-US" sz="1200" dirty="0">
                <a:latin typeface="Avenir Medium" panose="02000503020000020003" pitchFamily="2" charset="0"/>
              </a:rPr>
              <a:t> FSC (</a:t>
            </a:r>
            <a:r>
              <a:rPr lang="en-US" sz="1200" dirty="0" err="1">
                <a:latin typeface="Avenir Medium" panose="02000503020000020003" pitchFamily="2" charset="0"/>
              </a:rPr>
              <a:t>issu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forêts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gérées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durablement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470FFA-C582-DA7E-5F25-94A77EB55B63}"/>
              </a:ext>
            </a:extLst>
          </p:cNvPr>
          <p:cNvSpPr txBox="1"/>
          <p:nvPr/>
        </p:nvSpPr>
        <p:spPr>
          <a:xfrm>
            <a:off x="9400562" y="5167596"/>
            <a:ext cx="2358458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Épaisseur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moyenne</a:t>
            </a:r>
            <a:r>
              <a:rPr lang="en-US" sz="1200" dirty="0">
                <a:latin typeface="Avenir Medium" panose="02000503020000020003" pitchFamily="2" charset="0"/>
              </a:rPr>
              <a:t> plus </a:t>
            </a:r>
            <a:r>
              <a:rPr lang="en-US" sz="1200" dirty="0" err="1">
                <a:latin typeface="Avenir Medium" panose="02000503020000020003" pitchFamily="2" charset="0"/>
              </a:rPr>
              <a:t>élevée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Lame de couteau </a:t>
            </a:r>
            <a:r>
              <a:rPr lang="en-US" sz="1200" dirty="0" err="1">
                <a:latin typeface="Avenir Medium" panose="02000503020000020003" pitchFamily="2" charset="0"/>
              </a:rPr>
              <a:t>dentelée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Dents de fourchette </a:t>
            </a:r>
            <a:r>
              <a:rPr lang="en-US" sz="1200" dirty="0" err="1">
                <a:latin typeface="Avenir Medium" panose="02000503020000020003" pitchFamily="2" charset="0"/>
              </a:rPr>
              <a:t>pointues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Bol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cuillère</a:t>
            </a:r>
            <a:r>
              <a:rPr lang="en-US" sz="1200" dirty="0">
                <a:latin typeface="Avenir Medium" panose="02000503020000020003" pitchFamily="2" charset="0"/>
              </a:rPr>
              <a:t> plus </a:t>
            </a:r>
            <a:r>
              <a:rPr lang="en-US" sz="1200" dirty="0" err="1">
                <a:latin typeface="Avenir Medium" panose="02000503020000020003" pitchFamily="2" charset="0"/>
              </a:rPr>
              <a:t>profond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31965A-D56D-5A9C-E552-C55FD98A2C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929" y="1081771"/>
            <a:ext cx="2057400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7BCC8-04B3-0A0F-9F28-7D9A9245DA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087" y="1081771"/>
            <a:ext cx="20574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CE7456-92DE-9492-896B-D92E0ECB2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45" y="1081771"/>
            <a:ext cx="2057400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792C4D-FF68-3818-2861-28943AE4A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081" y="1081771"/>
            <a:ext cx="2057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A5E983-BEB1-D0A7-C38E-29008013F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5"/>
            <a:ext cx="12192000" cy="6868730"/>
          </a:xfrm>
          <a:prstGeom prst="rect">
            <a:avLst/>
          </a:prstGeom>
        </p:spPr>
      </p:pic>
      <p:sp>
        <p:nvSpPr>
          <p:cNvPr id="8" name="Material: bamboo fiber + thin layer PLA…">
            <a:extLst>
              <a:ext uri="{FF2B5EF4-FFF2-40B4-BE49-F238E27FC236}">
                <a16:creationId xmlns:a16="http://schemas.microsoft.com/office/drawing/2014/main" id="{0E9C2C97-1E62-A346-B826-CEF64868CD0C}"/>
              </a:ext>
            </a:extLst>
          </p:cNvPr>
          <p:cNvSpPr txBox="1"/>
          <p:nvPr/>
        </p:nvSpPr>
        <p:spPr>
          <a:xfrm>
            <a:off x="3878235" y="1226244"/>
            <a:ext cx="6173844" cy="17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A19576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kumimoji="0" lang="fr-CA" sz="1125" b="1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Regular"/>
                <a:sym typeface="Avenir Next Regular"/>
              </a:rPr>
              <a:t>Matériau: fibre de bambou + fine couche de PLA</a:t>
            </a:r>
            <a:endParaRPr kumimoji="0" sz="1125" b="1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Regular"/>
              <a:sym typeface="Avenir Next Regular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Compostable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(</a:t>
            </a:r>
            <a:r>
              <a:rPr kumimoji="0" lang="fr-CA" sz="1125" b="0" i="0" u="none" strike="noStrike" kern="0" cap="none" spc="0" normalizeH="0" baseline="0" noProof="0" dirty="0" err="1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approuv</a:t>
            </a:r>
            <a:r>
              <a:rPr lang="fr-CA" sz="1125" dirty="0">
                <a:solidFill>
                  <a:srgbClr val="A19576"/>
                </a:solidFill>
                <a:latin typeface="Avenir Next Medium"/>
                <a:sym typeface="Avenir Next Medium"/>
              </a:rPr>
              <a:t>é par des installations, pas seulement « certifié »)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Fait de fibre de bambou plutôt que de papier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Plus durable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Le bambou se regénère en 3-5 ans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Non blanchi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rgbClr val="A19576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125" b="0" i="0" u="none" strike="noStrike" kern="0" cap="none" spc="0" normalizeH="0" baseline="0" noProof="0" dirty="0">
                <a:ln>
                  <a:noFill/>
                </a:ln>
                <a:solidFill>
                  <a:srgbClr val="A19576"/>
                </a:solidFill>
                <a:effectLst/>
                <a:uLnTx/>
                <a:uFillTx/>
                <a:latin typeface="Avenir Next Medium"/>
                <a:sym typeface="Avenir Next Medium"/>
              </a:rPr>
              <a:t>Plusieurs formats disponibles</a:t>
            </a:r>
          </a:p>
          <a:p>
            <a:pPr marL="0" marR="0" lvl="0" indent="0" algn="l" defTabSz="3429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A1957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fr-CA" sz="1125" kern="0" dirty="0">
              <a:solidFill>
                <a:srgbClr val="A19576"/>
              </a:solidFill>
              <a:latin typeface="Avenir Next Medium"/>
              <a:sym typeface="Avenir Next Medium"/>
            </a:endParaRPr>
          </a:p>
        </p:txBody>
      </p:sp>
      <p:sp>
        <p:nvSpPr>
          <p:cNvPr id="15" name="BAMBOO FIBRE COFFEE CUPS">
            <a:extLst>
              <a:ext uri="{FF2B5EF4-FFF2-40B4-BE49-F238E27FC236}">
                <a16:creationId xmlns:a16="http://schemas.microsoft.com/office/drawing/2014/main" id="{B432FE6E-BE1B-A48A-0FE7-511DAC075D3B}"/>
              </a:ext>
            </a:extLst>
          </p:cNvPr>
          <p:cNvSpPr txBox="1"/>
          <p:nvPr/>
        </p:nvSpPr>
        <p:spPr>
          <a:xfrm>
            <a:off x="3878235" y="363927"/>
            <a:ext cx="4020650" cy="807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Medium"/>
                <a:sym typeface="Avenir Next Medium"/>
              </a:rPr>
              <a:t>GOBELETS À CAFÉ ET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Medium"/>
                <a:sym typeface="Avenir Next Medium"/>
              </a:rPr>
              <a:t>COUVERCLES EN BAMBOU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Medium"/>
              <a:sym typeface="Avenir Next Medium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1D2078-AFD7-CA3C-EE65-7E5084B7E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1" y="5903495"/>
            <a:ext cx="3153792" cy="4886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D91CF7-5D00-CAAB-F326-B3274CBDFA8D}"/>
              </a:ext>
            </a:extLst>
          </p:cNvPr>
          <p:cNvSpPr txBox="1"/>
          <p:nvPr/>
        </p:nvSpPr>
        <p:spPr>
          <a:xfrm>
            <a:off x="3878235" y="5686138"/>
            <a:ext cx="821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AVANTAGES</a:t>
            </a:r>
          </a:p>
          <a:p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aux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fuites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congélateur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l'huile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</a:p>
          <a:p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micro-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ondes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four,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l'huile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5E3C4D-A586-2EC8-BF50-3237A56F1E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93" y="5741094"/>
            <a:ext cx="1335882" cy="9233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3FD2F62-11A1-7940-DCAC-99F053A12218}"/>
              </a:ext>
            </a:extLst>
          </p:cNvPr>
          <p:cNvGrpSpPr/>
          <p:nvPr/>
        </p:nvGrpSpPr>
        <p:grpSpPr>
          <a:xfrm>
            <a:off x="6851176" y="3974361"/>
            <a:ext cx="4669808" cy="1295854"/>
            <a:chOff x="8119935" y="4104745"/>
            <a:chExt cx="3865211" cy="107258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6B3D4C4-E324-99A1-E3F4-FCE2101E01AA}"/>
                </a:ext>
              </a:extLst>
            </p:cNvPr>
            <p:cNvSpPr/>
            <p:nvPr/>
          </p:nvSpPr>
          <p:spPr>
            <a:xfrm>
              <a:off x="8119935" y="4172809"/>
              <a:ext cx="3214557" cy="10045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223BC5-A696-B222-D1C6-865DCE167474}"/>
                </a:ext>
              </a:extLst>
            </p:cNvPr>
            <p:cNvSpPr txBox="1"/>
            <p:nvPr/>
          </p:nvSpPr>
          <p:spPr>
            <a:xfrm>
              <a:off x="8155388" y="4348714"/>
              <a:ext cx="2320979" cy="664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>
                  <a:solidFill>
                    <a:srgbClr val="A19576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La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technologie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de joint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brevetée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crée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une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empreinte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unique pour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sceller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le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couvercle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</a:t>
              </a:r>
              <a:r>
                <a:rPr kumimoji="0" lang="en-CA" sz="13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à</a:t>
              </a:r>
              <a:r>
                <a:rPr kumimoji="0" lang="en-CA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Medium"/>
                  <a:sym typeface="Avenir Next Medium"/>
                </a:rPr>
                <a:t> la tasse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AE8180-2E66-1F3D-3EA6-2D1AAD5F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1819" y="4104745"/>
              <a:ext cx="1473327" cy="1072581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6CDB875-17FE-6BD6-743C-09E3C16C04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73" y="3013073"/>
            <a:ext cx="2257138" cy="22571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BBDBEC-3A50-DB3C-80AE-23C9895475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19" y="1226244"/>
            <a:ext cx="2005933" cy="2257138"/>
          </a:xfrm>
          <a:prstGeom prst="rect">
            <a:avLst/>
          </a:prstGeom>
        </p:spPr>
      </p:pic>
      <p:pic>
        <p:nvPicPr>
          <p:cNvPr id="29" name="Picture 28" descr="A paper cup with a white background&#10;&#10;Description automatically generated">
            <a:extLst>
              <a:ext uri="{FF2B5EF4-FFF2-40B4-BE49-F238E27FC236}">
                <a16:creationId xmlns:a16="http://schemas.microsoft.com/office/drawing/2014/main" id="{C9835451-24FF-D12E-9259-4FBE056A31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25" y="2015488"/>
            <a:ext cx="1722585" cy="1722585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8619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B232A-48EB-526D-18DE-8B842E24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B68E2D3-E833-ECF9-F3BE-0F260D1E16FD}"/>
              </a:ext>
            </a:extLst>
          </p:cNvPr>
          <p:cNvSpPr/>
          <p:nvPr/>
        </p:nvSpPr>
        <p:spPr>
          <a:xfrm>
            <a:off x="0" y="1070826"/>
            <a:ext cx="12192000" cy="2114550"/>
          </a:xfrm>
          <a:prstGeom prst="rect">
            <a:avLst/>
          </a:prstGeom>
          <a:solidFill>
            <a:srgbClr val="C3A764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6C804-16C0-3F37-0523-69A51B668BE2}"/>
              </a:ext>
            </a:extLst>
          </p:cNvPr>
          <p:cNvSpPr/>
          <p:nvPr/>
        </p:nvSpPr>
        <p:spPr>
          <a:xfrm>
            <a:off x="0" y="0"/>
            <a:ext cx="12200930" cy="443041"/>
          </a:xfrm>
          <a:prstGeom prst="rect">
            <a:avLst/>
          </a:prstGeom>
          <a:solidFill>
            <a:srgbClr val="E3D7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2738D-CB11-114D-1CE2-79E802822C97}"/>
              </a:ext>
            </a:extLst>
          </p:cNvPr>
          <p:cNvSpPr txBox="1"/>
          <p:nvPr/>
        </p:nvSpPr>
        <p:spPr>
          <a:xfrm>
            <a:off x="2849663" y="22617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rgbClr val="5A463D"/>
                </a:solidFill>
                <a:effectLst/>
                <a:latin typeface="Roboto" panose="02000000000000000000" pitchFamily="2" charset="0"/>
              </a:rPr>
              <a:t>COUVERCLES DE TASSES </a:t>
            </a:r>
            <a:r>
              <a:rPr lang="en-CA" b="0" i="0" u="none" strike="noStrike" dirty="0" err="1">
                <a:solidFill>
                  <a:srgbClr val="5A463D"/>
                </a:solidFill>
                <a:effectLst/>
                <a:latin typeface="Roboto" panose="02000000000000000000" pitchFamily="2" charset="0"/>
              </a:rPr>
              <a:t>À</a:t>
            </a:r>
            <a:r>
              <a:rPr lang="en-CA" b="0" i="0" u="none" strike="noStrike" dirty="0">
                <a:solidFill>
                  <a:srgbClr val="5A463D"/>
                </a:solidFill>
                <a:effectLst/>
                <a:latin typeface="Roboto" panose="02000000000000000000" pitchFamily="2" charset="0"/>
              </a:rPr>
              <a:t> CAFÉ</a:t>
            </a:r>
            <a:endParaRPr lang="en-US" dirty="0">
              <a:solidFill>
                <a:srgbClr val="5A463D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D7F38-DF83-E071-F643-819309D9FB56}"/>
              </a:ext>
            </a:extLst>
          </p:cNvPr>
          <p:cNvSpPr/>
          <p:nvPr/>
        </p:nvSpPr>
        <p:spPr>
          <a:xfrm>
            <a:off x="1660636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6A064F-5B85-51CC-7AEA-BE6703CB7F7D}"/>
              </a:ext>
            </a:extLst>
          </p:cNvPr>
          <p:cNvSpPr/>
          <p:nvPr/>
        </p:nvSpPr>
        <p:spPr>
          <a:xfrm>
            <a:off x="4361795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3ED83-CAFA-F782-934D-26CDF9286A78}"/>
              </a:ext>
            </a:extLst>
          </p:cNvPr>
          <p:cNvSpPr/>
          <p:nvPr/>
        </p:nvSpPr>
        <p:spPr>
          <a:xfrm>
            <a:off x="7062954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AB023-A166-00CF-DA7D-A98001AC3C5F}"/>
              </a:ext>
            </a:extLst>
          </p:cNvPr>
          <p:cNvSpPr/>
          <p:nvPr/>
        </p:nvSpPr>
        <p:spPr>
          <a:xfrm>
            <a:off x="9764113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EF19B9-E291-CA66-8D12-9269B7EE74C5}"/>
              </a:ext>
            </a:extLst>
          </p:cNvPr>
          <p:cNvSpPr txBox="1"/>
          <p:nvPr/>
        </p:nvSpPr>
        <p:spPr>
          <a:xfrm>
            <a:off x="7122345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BOULEAU GÉNÉRIQUE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B0EAC-3DF3-6AE5-ACBC-7E39801B8955}"/>
              </a:ext>
            </a:extLst>
          </p:cNvPr>
          <p:cNvSpPr txBox="1"/>
          <p:nvPr/>
        </p:nvSpPr>
        <p:spPr>
          <a:xfrm>
            <a:off x="3552501" y="498925"/>
            <a:ext cx="363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PLASTIQUE </a:t>
            </a:r>
          </a:p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COMPOSTABLE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FF830-3BCE-C237-C12D-2EC7ACBFE7F1}"/>
              </a:ext>
            </a:extLst>
          </p:cNvPr>
          <p:cNvSpPr txBox="1"/>
          <p:nvPr/>
        </p:nvSpPr>
        <p:spPr>
          <a:xfrm>
            <a:off x="1720027" y="606647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PLASTIQUE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6A00A-899C-7E79-4EA2-842F3F20BEB7}"/>
              </a:ext>
            </a:extLst>
          </p:cNvPr>
          <p:cNvSpPr txBox="1"/>
          <p:nvPr/>
        </p:nvSpPr>
        <p:spPr>
          <a:xfrm>
            <a:off x="9823504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BOULEAU GREENLID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373F2-F050-71B5-13E8-F74155FE321A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B23F08-27BB-1AD3-092D-DF1D4BD51A10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9C44FC-63B5-C7E4-D637-370FA6F3D879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rgbClr val="5A463D"/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000EC-0B99-25D5-264E-785161A8EC58}"/>
              </a:ext>
            </a:extLst>
          </p:cNvPr>
          <p:cNvSpPr txBox="1"/>
          <p:nvPr/>
        </p:nvSpPr>
        <p:spPr>
          <a:xfrm>
            <a:off x="4200079" y="3362529"/>
            <a:ext cx="2341417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bioplastiques</a:t>
            </a:r>
            <a:r>
              <a:rPr lang="en-US" sz="1200" dirty="0">
                <a:latin typeface="Avenir Medium" panose="02000503020000020003" pitchFamily="2" charset="0"/>
              </a:rPr>
              <a:t>, par ex. PLA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Parfois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base </a:t>
            </a:r>
            <a:r>
              <a:rPr lang="en-US" sz="1200" dirty="0" err="1">
                <a:latin typeface="Avenir Medium" panose="02000503020000020003" pitchFamily="2" charset="0"/>
              </a:rPr>
              <a:t>d'amidon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maïs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ou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d'agave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Semblable au plastique ordinaire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8DC047-3EB4-3030-9C05-70CE3A143443}"/>
              </a:ext>
            </a:extLst>
          </p:cNvPr>
          <p:cNvSpPr txBox="1"/>
          <p:nvPr/>
        </p:nvSpPr>
        <p:spPr>
          <a:xfrm>
            <a:off x="4100332" y="4838727"/>
            <a:ext cx="2860073" cy="20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 </a:t>
            </a:r>
            <a:r>
              <a:rPr lang="en-US" sz="1200" dirty="0" err="1">
                <a:latin typeface="Avenir Medium" panose="02000503020000020003" pitchFamily="2" charset="0"/>
              </a:rPr>
              <a:t>plupart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établissements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n'accepteront</a:t>
            </a:r>
            <a:r>
              <a:rPr lang="en-US" sz="1200" dirty="0">
                <a:latin typeface="Avenir Medium" panose="02000503020000020003" pitchFamily="2" charset="0"/>
              </a:rPr>
              <a:t> pas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visuelle</a:t>
            </a:r>
            <a:r>
              <a:rPr lang="en-US" sz="1200" dirty="0">
                <a:latin typeface="Avenir Medium" panose="02000503020000020003" pitchFamily="2" charset="0"/>
              </a:rPr>
              <a:t> avec le plastique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Prix premium pour le « greenwashing »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Durera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années</a:t>
            </a:r>
            <a:r>
              <a:rPr lang="en-US" sz="1200" dirty="0">
                <a:latin typeface="Avenir Medium" panose="02000503020000020003" pitchFamily="2" charset="0"/>
              </a:rPr>
              <a:t> dans </a:t>
            </a:r>
            <a:r>
              <a:rPr lang="en-US" sz="1200" dirty="0" err="1">
                <a:latin typeface="Avenir Medium" panose="02000503020000020003" pitchFamily="2" charset="0"/>
              </a:rPr>
              <a:t>l'océan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ou</a:t>
            </a:r>
            <a:r>
              <a:rPr lang="en-US" sz="1200" dirty="0">
                <a:latin typeface="Avenir Medium" panose="02000503020000020003" pitchFamily="2" charset="0"/>
              </a:rPr>
              <a:t> dans </a:t>
            </a:r>
            <a:r>
              <a:rPr lang="en-US" sz="1200" dirty="0" err="1">
                <a:latin typeface="Avenir Medium" panose="02000503020000020003" pitchFamily="2" charset="0"/>
              </a:rPr>
              <a:t>l'environnement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 et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B6390E-31CD-840E-9B1B-BF3DDFC7BFF7}"/>
              </a:ext>
            </a:extLst>
          </p:cNvPr>
          <p:cNvSpPr txBox="1"/>
          <p:nvPr/>
        </p:nvSpPr>
        <p:spPr>
          <a:xfrm>
            <a:off x="1464751" y="3737183"/>
            <a:ext cx="26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polystyrène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39221C-082F-BCA0-BD0D-BB7535776AA2}"/>
              </a:ext>
            </a:extLst>
          </p:cNvPr>
          <p:cNvSpPr txBox="1"/>
          <p:nvPr/>
        </p:nvSpPr>
        <p:spPr>
          <a:xfrm>
            <a:off x="1467553" y="4958759"/>
            <a:ext cx="2659280" cy="178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principalement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plastique </a:t>
            </a:r>
            <a:r>
              <a:rPr lang="en-US" sz="1200" dirty="0" err="1">
                <a:latin typeface="Avenir Medium" panose="02000503020000020003" pitchFamily="2" charset="0"/>
              </a:rPr>
              <a:t>vierge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recyclé</a:t>
            </a:r>
            <a:r>
              <a:rPr lang="en-US" sz="1200" dirty="0">
                <a:latin typeface="Avenir Medium" panose="02000503020000020003" pitchFamily="2" charset="0"/>
              </a:rPr>
              <a:t> (plastique </a:t>
            </a: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sombre</a:t>
            </a:r>
            <a:r>
              <a:rPr lang="en-US" sz="1200" dirty="0">
                <a:latin typeface="Avenir Medium" panose="02000503020000020003" pitchFamily="2" charset="0"/>
              </a:rPr>
              <a:t> et difficile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recycler)</a:t>
            </a: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Dure </a:t>
            </a:r>
            <a:r>
              <a:rPr lang="en-US" sz="1200" dirty="0" err="1">
                <a:latin typeface="Avenir Medium" panose="02000503020000020003" pitchFamily="2" charset="0"/>
              </a:rPr>
              <a:t>jusqu'à</a:t>
            </a:r>
            <a:r>
              <a:rPr lang="en-US" sz="1200" dirty="0">
                <a:latin typeface="Avenir Medium" panose="02000503020000020003" pitchFamily="2" charset="0"/>
              </a:rPr>
              <a:t> 500 </a:t>
            </a:r>
            <a:r>
              <a:rPr lang="en-US" sz="1200" dirty="0" err="1">
                <a:latin typeface="Avenir Medium" panose="02000503020000020003" pitchFamily="2" charset="0"/>
              </a:rPr>
              <a:t>ans</a:t>
            </a:r>
            <a:r>
              <a:rPr lang="en-US" sz="1200" dirty="0">
                <a:latin typeface="Avenir Medium" panose="02000503020000020003" pitchFamily="2" charset="0"/>
              </a:rPr>
              <a:t> pour 5 minutes </a:t>
            </a:r>
            <a:r>
              <a:rPr lang="en-US" sz="1200" dirty="0" err="1">
                <a:latin typeface="Avenir Medium" panose="02000503020000020003" pitchFamily="2" charset="0"/>
              </a:rPr>
              <a:t>d'utilisation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 et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36622E-C56A-D236-BF49-FC65AA792CDD}"/>
              </a:ext>
            </a:extLst>
          </p:cNvPr>
          <p:cNvSpPr txBox="1"/>
          <p:nvPr/>
        </p:nvSpPr>
        <p:spPr>
          <a:xfrm>
            <a:off x="6901239" y="3224030"/>
            <a:ext cx="2341416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boues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fibres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du papier (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), de la bagasse (</a:t>
            </a:r>
            <a:r>
              <a:rPr lang="en-US" sz="1200" dirty="0" err="1">
                <a:latin typeface="Avenir Medium" panose="02000503020000020003" pitchFamily="2" charset="0"/>
              </a:rPr>
              <a:t>canne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sucre), du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Contient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des PFA (</a:t>
            </a:r>
            <a:r>
              <a:rPr lang="en-US" sz="1200" dirty="0" err="1">
                <a:latin typeface="Avenir Medium" panose="02000503020000020003" pitchFamily="2" charset="0"/>
              </a:rPr>
              <a:t>produits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chimiques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nocifs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152537-669F-CCE8-B40D-38AC6E859592}"/>
              </a:ext>
            </a:extLst>
          </p:cNvPr>
          <p:cNvSpPr txBox="1"/>
          <p:nvPr/>
        </p:nvSpPr>
        <p:spPr>
          <a:xfrm>
            <a:off x="6901239" y="4838727"/>
            <a:ext cx="2585081" cy="20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Ne </a:t>
            </a:r>
            <a:r>
              <a:rPr lang="en-US" sz="1200" dirty="0" err="1">
                <a:latin typeface="Avenir Medium" panose="02000503020000020003" pitchFamily="2" charset="0"/>
              </a:rPr>
              <a:t>scelle</a:t>
            </a:r>
            <a:r>
              <a:rPr lang="en-US" sz="1200" dirty="0">
                <a:latin typeface="Avenir Medium" panose="02000503020000020003" pitchFamily="2" charset="0"/>
              </a:rPr>
              <a:t> pas bien </a:t>
            </a:r>
            <a:r>
              <a:rPr lang="en-US" sz="1200" dirty="0" err="1">
                <a:latin typeface="Avenir Medium" panose="02000503020000020003" pitchFamily="2" charset="0"/>
              </a:rPr>
              <a:t>en</a:t>
            </a:r>
            <a:r>
              <a:rPr lang="en-US" sz="1200" dirty="0">
                <a:latin typeface="Avenir Medium" panose="02000503020000020003" pitchFamily="2" charset="0"/>
              </a:rPr>
              <a:t> raison des angles de </a:t>
            </a:r>
            <a:r>
              <a:rPr lang="en-US" sz="1200" dirty="0" err="1">
                <a:latin typeface="Avenir Medium" panose="02000503020000020003" pitchFamily="2" charset="0"/>
              </a:rPr>
              <a:t>dépouille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négatifs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nécessaires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se </a:t>
            </a:r>
            <a:r>
              <a:rPr lang="en-US" sz="1200" dirty="0" err="1">
                <a:latin typeface="Avenir Medium" panose="02000503020000020003" pitchFamily="2" charset="0"/>
              </a:rPr>
              <a:t>détacher</a:t>
            </a:r>
            <a:r>
              <a:rPr lang="en-US" sz="1200" dirty="0">
                <a:latin typeface="Avenir Medium" panose="02000503020000020003" pitchFamily="2" charset="0"/>
              </a:rPr>
              <a:t> du dessus </a:t>
            </a:r>
            <a:r>
              <a:rPr lang="en-US" sz="1200" dirty="0" err="1">
                <a:latin typeface="Avenir Medium" panose="02000503020000020003" pitchFamily="2" charset="0"/>
              </a:rPr>
              <a:t>d'une</a:t>
            </a:r>
            <a:r>
              <a:rPr lang="en-US" sz="1200" dirty="0">
                <a:latin typeface="Avenir Medium" panose="02000503020000020003" pitchFamily="2" charset="0"/>
              </a:rPr>
              <a:t> tasse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café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Une </a:t>
            </a:r>
            <a:r>
              <a:rPr lang="en-US" sz="1200" dirty="0" err="1">
                <a:latin typeface="Avenir Medium" panose="02000503020000020003" pitchFamily="2" charset="0"/>
              </a:rPr>
              <a:t>finition</a:t>
            </a:r>
            <a:r>
              <a:rPr lang="en-US" sz="1200" dirty="0">
                <a:latin typeface="Avenir Medium" panose="02000503020000020003" pitchFamily="2" charset="0"/>
              </a:rPr>
              <a:t> pas </a:t>
            </a:r>
            <a:r>
              <a:rPr lang="en-US" sz="1200" dirty="0" err="1">
                <a:latin typeface="Avenir Medium" panose="02000503020000020003" pitchFamily="2" charset="0"/>
              </a:rPr>
              <a:t>aussi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lisse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aux </a:t>
            </a:r>
            <a:r>
              <a:rPr lang="en-US" sz="1200" dirty="0" err="1">
                <a:latin typeface="Avenir Medium" panose="02000503020000020003" pitchFamily="2" charset="0"/>
              </a:rPr>
              <a:t>fuites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l'huile</a:t>
            </a:r>
            <a:r>
              <a:rPr lang="en-US" sz="1200" dirty="0">
                <a:latin typeface="Avenir Medium" panose="02000503020000020003" pitchFamily="2" charset="0"/>
              </a:rPr>
              <a:t> (</a:t>
            </a:r>
            <a:r>
              <a:rPr lang="en-US" sz="1200" dirty="0" err="1">
                <a:latin typeface="Avenir Medium" panose="02000503020000020003" pitchFamily="2" charset="0"/>
              </a:rPr>
              <a:t>contient</a:t>
            </a:r>
            <a:r>
              <a:rPr lang="en-US" sz="1200" dirty="0">
                <a:latin typeface="Avenir Medium" panose="02000503020000020003" pitchFamily="2" charset="0"/>
              </a:rPr>
              <a:t> des PFA)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 et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E69A4-5374-97E7-5718-6AA9686B6053}"/>
              </a:ext>
            </a:extLst>
          </p:cNvPr>
          <p:cNvSpPr txBox="1"/>
          <p:nvPr/>
        </p:nvSpPr>
        <p:spPr>
          <a:xfrm>
            <a:off x="9400562" y="3598683"/>
            <a:ext cx="2501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r>
              <a:rPr lang="en-US" sz="1200" dirty="0">
                <a:latin typeface="Avenir Medium" panose="02000503020000020003" pitchFamily="2" charset="0"/>
              </a:rPr>
              <a:t>, </a:t>
            </a:r>
            <a:r>
              <a:rPr lang="en-US" sz="1200" dirty="0" err="1">
                <a:latin typeface="Avenir Medium" panose="02000503020000020003" pitchFamily="2" charset="0"/>
              </a:rPr>
              <a:t>canne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sucre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Additif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biosourcé</a:t>
            </a:r>
            <a:r>
              <a:rPr lang="en-US" sz="1200" dirty="0">
                <a:latin typeface="Avenir Medium" panose="02000503020000020003" pitchFamily="2" charset="0"/>
              </a:rPr>
              <a:t> pour la </a:t>
            </a:r>
            <a:r>
              <a:rPr lang="en-US" sz="1200" dirty="0" err="1">
                <a:latin typeface="Avenir Medium" panose="02000503020000020003" pitchFamily="2" charset="0"/>
              </a:rPr>
              <a:t>résistance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l'eau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6674DE-BF34-0E57-C42A-DEC50000EA03}"/>
              </a:ext>
            </a:extLst>
          </p:cNvPr>
          <p:cNvSpPr txBox="1"/>
          <p:nvPr/>
        </p:nvSpPr>
        <p:spPr>
          <a:xfrm>
            <a:off x="9400562" y="4838727"/>
            <a:ext cx="2791438" cy="20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« </a:t>
            </a:r>
            <a:r>
              <a:rPr lang="en-US" sz="1200" dirty="0" err="1">
                <a:latin typeface="Avenir Medium" panose="02000503020000020003" pitchFamily="2" charset="0"/>
              </a:rPr>
              <a:t>Technologie</a:t>
            </a:r>
            <a:r>
              <a:rPr lang="en-US" sz="1200" dirty="0">
                <a:latin typeface="Avenir Medium" panose="02000503020000020003" pitchFamily="2" charset="0"/>
              </a:rPr>
              <a:t> exclusive de joint de </a:t>
            </a:r>
            <a:r>
              <a:rPr lang="en-US" sz="1200" dirty="0" err="1">
                <a:latin typeface="Avenir Medium" panose="02000503020000020003" pitchFamily="2" charset="0"/>
              </a:rPr>
              <a:t>couvercle</a:t>
            </a:r>
            <a:r>
              <a:rPr lang="en-US" sz="1200" dirty="0">
                <a:latin typeface="Avenir Medium" panose="02000503020000020003" pitchFamily="2" charset="0"/>
              </a:rPr>
              <a:t> »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aux </a:t>
            </a:r>
            <a:r>
              <a:rPr lang="en-US" sz="1200" dirty="0" err="1">
                <a:latin typeface="Avenir Medium" panose="02000503020000020003" pitchFamily="2" charset="0"/>
              </a:rPr>
              <a:t>fuites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Pas de PFA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Finition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lisse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gaufré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 couleur </a:t>
            </a: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personnalisée</a:t>
            </a:r>
            <a:r>
              <a:rPr lang="en-US" sz="1200" dirty="0">
                <a:latin typeface="Avenir Medium" panose="02000503020000020003" pitchFamily="2" charset="0"/>
              </a:rPr>
              <a:t> (</a:t>
            </a:r>
            <a:r>
              <a:rPr lang="en-US" sz="1200" dirty="0" err="1">
                <a:latin typeface="Avenir Medium" panose="02000503020000020003" pitchFamily="2" charset="0"/>
              </a:rPr>
              <a:t>coût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supplémentaire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5F11D-6F3A-389C-6FB6-F78AB19B9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79" y="1077176"/>
            <a:ext cx="20701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DAC05-07F9-6256-95C1-5B8CE29FD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87" y="1077176"/>
            <a:ext cx="2082800" cy="210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DF701-45DA-2782-FFAA-6664AD89B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531" y="1070826"/>
            <a:ext cx="2095500" cy="212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CE205-72D9-8583-2129-BEFF297E4B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55" y="1064476"/>
            <a:ext cx="2273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84BF-F0F2-C1AF-2240-7C209579E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18C4D1-1367-E781-B3DE-40E2575CDA4D}"/>
              </a:ext>
            </a:extLst>
          </p:cNvPr>
          <p:cNvSpPr/>
          <p:nvPr/>
        </p:nvSpPr>
        <p:spPr>
          <a:xfrm>
            <a:off x="0" y="1075659"/>
            <a:ext cx="12192000" cy="2120900"/>
          </a:xfrm>
          <a:prstGeom prst="rect">
            <a:avLst/>
          </a:prstGeom>
          <a:solidFill>
            <a:srgbClr val="C3A764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6F015-7480-6C12-ED0C-073BFF5773D9}"/>
              </a:ext>
            </a:extLst>
          </p:cNvPr>
          <p:cNvSpPr/>
          <p:nvPr/>
        </p:nvSpPr>
        <p:spPr>
          <a:xfrm>
            <a:off x="0" y="-10645"/>
            <a:ext cx="12192000" cy="443041"/>
          </a:xfrm>
          <a:prstGeom prst="rect">
            <a:avLst/>
          </a:prstGeom>
          <a:solidFill>
            <a:srgbClr val="E3D7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8373A-65DA-F441-D860-1F3C4B741006}"/>
              </a:ext>
            </a:extLst>
          </p:cNvPr>
          <p:cNvSpPr txBox="1"/>
          <p:nvPr/>
        </p:nvSpPr>
        <p:spPr>
          <a:xfrm>
            <a:off x="2849663" y="22617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rgbClr val="5A463D"/>
                </a:solidFill>
                <a:effectLst/>
                <a:latin typeface="Roboto" panose="02000000000000000000" pitchFamily="2" charset="0"/>
              </a:rPr>
              <a:t>TASSES DE CAFÉ</a:t>
            </a:r>
            <a:endParaRPr lang="en-US" dirty="0">
              <a:solidFill>
                <a:srgbClr val="5A463D"/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A252D-C8FA-093C-85DE-6B33E9201F3C}"/>
              </a:ext>
            </a:extLst>
          </p:cNvPr>
          <p:cNvSpPr/>
          <p:nvPr/>
        </p:nvSpPr>
        <p:spPr>
          <a:xfrm>
            <a:off x="2478214" y="1099181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287F3-8325-8638-24DA-3EB2E83AB942}"/>
              </a:ext>
            </a:extLst>
          </p:cNvPr>
          <p:cNvSpPr/>
          <p:nvPr/>
        </p:nvSpPr>
        <p:spPr>
          <a:xfrm>
            <a:off x="5972649" y="1099181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D21900-58AD-2CF1-EFC5-2147CF4F7BE2}"/>
              </a:ext>
            </a:extLst>
          </p:cNvPr>
          <p:cNvSpPr/>
          <p:nvPr/>
        </p:nvSpPr>
        <p:spPr>
          <a:xfrm>
            <a:off x="9283490" y="1099181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36C9D-4607-0E95-DEB7-95D939AE000C}"/>
              </a:ext>
            </a:extLst>
          </p:cNvPr>
          <p:cNvSpPr txBox="1"/>
          <p:nvPr/>
        </p:nvSpPr>
        <p:spPr>
          <a:xfrm>
            <a:off x="5759484" y="492732"/>
            <a:ext cx="24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COMPOSTABLE 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(PAPIER ET DOUBLURE PE)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38B50-2165-7978-32D1-BD3FB969BFA9}"/>
              </a:ext>
            </a:extLst>
          </p:cNvPr>
          <p:cNvSpPr txBox="1"/>
          <p:nvPr/>
        </p:nvSpPr>
        <p:spPr>
          <a:xfrm>
            <a:off x="1668920" y="492732"/>
            <a:ext cx="363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STANDARD 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(PAPIER ET DOUBLURE PE)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A245B1-A3E1-C02E-6ECF-4B477D99BD0F}"/>
              </a:ext>
            </a:extLst>
          </p:cNvPr>
          <p:cNvSpPr txBox="1"/>
          <p:nvPr/>
        </p:nvSpPr>
        <p:spPr>
          <a:xfrm>
            <a:off x="8659917" y="492732"/>
            <a:ext cx="326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BAMBOU COMPOSTABLE (FIBRE VÉGÉTALE ET FILM PLA FIN)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AC857D-DFC6-6D1B-7F32-E5322538BC98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6461C5-D358-EC3D-A3F3-A20D875E863F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6A3035-2029-E54C-180B-FF7603AF5811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rgbClr val="5A463D"/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A7869-52AD-D758-9FFC-AD6B5DA5FDC2}"/>
              </a:ext>
            </a:extLst>
          </p:cNvPr>
          <p:cNvSpPr txBox="1"/>
          <p:nvPr/>
        </p:nvSpPr>
        <p:spPr>
          <a:xfrm>
            <a:off x="2316499" y="3549564"/>
            <a:ext cx="234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Doublure PE (</a:t>
            </a:r>
            <a:r>
              <a:rPr lang="en-US" sz="1200" dirty="0" err="1">
                <a:latin typeface="Avenir Medium" panose="02000503020000020003" pitchFamily="2" charset="0"/>
              </a:rPr>
              <a:t>polyéthylène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006D33-0C12-B3DF-9284-77613459D810}"/>
              </a:ext>
            </a:extLst>
          </p:cNvPr>
          <p:cNvSpPr txBox="1"/>
          <p:nvPr/>
        </p:nvSpPr>
        <p:spPr>
          <a:xfrm>
            <a:off x="2157567" y="4902489"/>
            <a:ext cx="2659280" cy="190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recyclable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Conteneurs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en</a:t>
            </a:r>
            <a:r>
              <a:rPr lang="en-US" sz="1200" dirty="0">
                <a:latin typeface="Avenir Medium" panose="02000503020000020003" pitchFamily="2" charset="0"/>
              </a:rPr>
              <a:t> plastique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contenir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boissons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chaudes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froides</a:t>
            </a:r>
            <a:r>
              <a:rPr lang="en-US" sz="1200" dirty="0">
                <a:latin typeface="Avenir Medium" panose="02000503020000020003" pitchFamily="2" charset="0"/>
              </a:rPr>
              <a:t>. 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imprimé</a:t>
            </a:r>
            <a:r>
              <a:rPr lang="en-US" sz="1200" dirty="0">
                <a:latin typeface="Avenir Medium" panose="02000503020000020003" pitchFamily="2" charset="0"/>
              </a:rPr>
              <a:t> dessus.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 </a:t>
            </a:r>
            <a:r>
              <a:rPr lang="en-US" sz="1200" dirty="0" err="1">
                <a:latin typeface="Avenir Medium" panose="02000503020000020003" pitchFamily="2" charset="0"/>
              </a:rPr>
              <a:t>nombreuses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formes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134897-28A5-FAEB-1D8E-10E487EEFDBC}"/>
              </a:ext>
            </a:extLst>
          </p:cNvPr>
          <p:cNvSpPr txBox="1"/>
          <p:nvPr/>
        </p:nvSpPr>
        <p:spPr>
          <a:xfrm>
            <a:off x="5810934" y="3457231"/>
            <a:ext cx="234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avec du papier </a:t>
            </a:r>
            <a:r>
              <a:rPr lang="en-US" sz="1200" dirty="0" err="1">
                <a:latin typeface="Avenir Medium" panose="02000503020000020003" pitchFamily="2" charset="0"/>
              </a:rPr>
              <a:t>provenant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d'arbres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Doublure PLA (plastique compostable)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7E559-646B-5BDD-C709-5245D7B550F7}"/>
              </a:ext>
            </a:extLst>
          </p:cNvPr>
          <p:cNvSpPr txBox="1"/>
          <p:nvPr/>
        </p:nvSpPr>
        <p:spPr>
          <a:xfrm>
            <a:off x="5563952" y="4896719"/>
            <a:ext cx="2835380" cy="191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recyclable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Certaines</a:t>
            </a:r>
            <a:r>
              <a:rPr lang="en-US" sz="1200" dirty="0">
                <a:latin typeface="Avenir Medium" panose="02000503020000020003" pitchFamily="2" charset="0"/>
              </a:rPr>
              <a:t> installations de </a:t>
            </a:r>
            <a:r>
              <a:rPr lang="en-US" sz="1200" dirty="0" err="1">
                <a:latin typeface="Avenir Medium" panose="02000503020000020003" pitchFamily="2" charset="0"/>
              </a:rPr>
              <a:t>compostage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acceptent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visuelle</a:t>
            </a:r>
            <a:r>
              <a:rPr lang="en-US" sz="1200" dirty="0">
                <a:latin typeface="Avenir Medium" panose="02000503020000020003" pitchFamily="2" charset="0"/>
              </a:rPr>
              <a:t> avec le papier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Contient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boissons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chaudes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froides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imprimé</a:t>
            </a:r>
            <a:r>
              <a:rPr lang="en-US" sz="1200" dirty="0">
                <a:latin typeface="Avenir Medium" panose="02000503020000020003" pitchFamily="2" charset="0"/>
              </a:rPr>
              <a:t> sur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 </a:t>
            </a:r>
            <a:r>
              <a:rPr lang="en-US" sz="1200" dirty="0" err="1">
                <a:latin typeface="Avenir Medium" panose="02000503020000020003" pitchFamily="2" charset="0"/>
              </a:rPr>
              <a:t>nombreuses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formes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215BD9-3CD3-2B70-6364-3E5AED03AB09}"/>
              </a:ext>
            </a:extLst>
          </p:cNvPr>
          <p:cNvSpPr txBox="1"/>
          <p:nvPr/>
        </p:nvSpPr>
        <p:spPr>
          <a:xfrm>
            <a:off x="9041927" y="3457231"/>
            <a:ext cx="2501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r>
              <a:rPr lang="en-US" sz="1200" dirty="0">
                <a:latin typeface="Avenir Medium" panose="02000503020000020003" pitchFamily="2" charset="0"/>
              </a:rPr>
              <a:t> et non de 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Film PLA mince (</a:t>
            </a:r>
            <a:r>
              <a:rPr lang="en-US" sz="1200" dirty="0" err="1">
                <a:latin typeface="Avenir Medium" panose="02000503020000020003" pitchFamily="2" charset="0"/>
              </a:rPr>
              <a:t>seulement</a:t>
            </a:r>
            <a:r>
              <a:rPr lang="en-US" sz="1200" dirty="0">
                <a:latin typeface="Avenir Medium" panose="02000503020000020003" pitchFamily="2" charset="0"/>
              </a:rPr>
              <a:t> 10,3%)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6B0238-2AE1-2BB7-36C7-A8B45101E608}"/>
              </a:ext>
            </a:extLst>
          </p:cNvPr>
          <p:cNvSpPr txBox="1"/>
          <p:nvPr/>
        </p:nvSpPr>
        <p:spPr>
          <a:xfrm>
            <a:off x="8874794" y="4896719"/>
            <a:ext cx="2835379" cy="191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Accepté</a:t>
            </a:r>
            <a:r>
              <a:rPr lang="en-US" sz="1200" dirty="0">
                <a:latin typeface="Avenir Medium" panose="02000503020000020003" pitchFamily="2" charset="0"/>
              </a:rPr>
              <a:t> dans les installations de </a:t>
            </a:r>
            <a:r>
              <a:rPr lang="en-US" sz="1200" dirty="0" err="1">
                <a:latin typeface="Avenir Medium" panose="02000503020000020003" pitchFamily="2" charset="0"/>
              </a:rPr>
              <a:t>compostage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 </a:t>
            </a:r>
            <a:r>
              <a:rPr lang="en-US" sz="1200" dirty="0" err="1">
                <a:latin typeface="Avenir Medium" panose="02000503020000020003" pitchFamily="2" charset="0"/>
              </a:rPr>
              <a:t>fibre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r>
              <a:rPr lang="en-US" sz="1200" dirty="0">
                <a:latin typeface="Avenir Medium" panose="02000503020000020003" pitchFamily="2" charset="0"/>
              </a:rPr>
              <a:t> plus durable que le papier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blanchi</a:t>
            </a:r>
            <a:r>
              <a:rPr lang="en-US" sz="1200" dirty="0">
                <a:latin typeface="Avenir Medium" panose="02000503020000020003" pitchFamily="2" charset="0"/>
              </a:rPr>
              <a:t>,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d'aspect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Convient</a:t>
            </a:r>
            <a:r>
              <a:rPr lang="en-US" sz="1200" dirty="0">
                <a:latin typeface="Avenir Medium" panose="02000503020000020003" pitchFamily="2" charset="0"/>
              </a:rPr>
              <a:t> aux </a:t>
            </a:r>
            <a:r>
              <a:rPr lang="en-US" sz="1200" dirty="0" err="1">
                <a:latin typeface="Avenir Medium" panose="02000503020000020003" pitchFamily="2" charset="0"/>
              </a:rPr>
              <a:t>boissons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chaudes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froides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imprimé</a:t>
            </a:r>
            <a:r>
              <a:rPr lang="en-US" sz="1200" dirty="0">
                <a:latin typeface="Avenir Medium" panose="02000503020000020003" pitchFamily="2" charset="0"/>
              </a:rPr>
              <a:t> sur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 </a:t>
            </a:r>
            <a:r>
              <a:rPr lang="en-US" sz="1200" dirty="0" err="1">
                <a:latin typeface="Avenir Medium" panose="02000503020000020003" pitchFamily="2" charset="0"/>
              </a:rPr>
              <a:t>nombreuses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tailles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formes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4A81A-524C-90BB-BC44-5494FCF60C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57" y="1075659"/>
            <a:ext cx="2095500" cy="212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E5B0F-83A1-8344-F563-A617422748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242" y="1082009"/>
            <a:ext cx="20828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C6C62-0FE1-061B-7D05-D2D58B4030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83" y="1075659"/>
            <a:ext cx="2082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D6C1-3F2E-CE8D-CF21-53A8A6D6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87B937-1340-87C0-E96C-9E82A6CC1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" y="0"/>
            <a:ext cx="12182476" cy="6863366"/>
          </a:xfrm>
          <a:prstGeom prst="rect">
            <a:avLst/>
          </a:prstGeom>
        </p:spPr>
      </p:pic>
      <p:sp>
        <p:nvSpPr>
          <p:cNvPr id="3" name="Material: Bamboo Fiber, Wood Fiber &amp; Starch…">
            <a:extLst>
              <a:ext uri="{FF2B5EF4-FFF2-40B4-BE49-F238E27FC236}">
                <a16:creationId xmlns:a16="http://schemas.microsoft.com/office/drawing/2014/main" id="{E0C07AC4-EFCF-7DD9-F271-9663DB992BE4}"/>
              </a:ext>
            </a:extLst>
          </p:cNvPr>
          <p:cNvSpPr txBox="1"/>
          <p:nvPr/>
        </p:nvSpPr>
        <p:spPr>
          <a:xfrm>
            <a:off x="3878235" y="957396"/>
            <a:ext cx="6076636" cy="215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0" marR="0" lvl="0" indent="0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spc="55">
                <a:solidFill>
                  <a:srgbClr val="73874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kumimoji="0" lang="fr-CA" sz="1050" b="1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Regular"/>
                <a:sym typeface="Avenir Next Regular"/>
              </a:rPr>
              <a:t>Matériau: fibre de bambou, fibre de bois et amidon</a:t>
            </a:r>
            <a:endParaRPr kumimoji="0" sz="1050" b="1" i="0" u="none" strike="noStrike" kern="0" cap="none" spc="41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0" marR="0" lvl="0" indent="0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55">
                <a:solidFill>
                  <a:srgbClr val="73874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Sans PFA (sans produits chimiques fluorés)</a:t>
            </a:r>
            <a:endParaRPr kumimoji="0" sz="1050" b="0" i="0" u="none" strike="noStrike" kern="0" cap="none" spc="41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55">
                <a:solidFill>
                  <a:srgbClr val="73874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sz="1050" b="0" i="0" u="none" strike="noStrike" kern="0" cap="none" spc="23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99% </a:t>
            </a:r>
            <a:r>
              <a:rPr kumimoji="0" lang="fr-CA" sz="1050" b="0" i="0" u="none" strike="noStrike" kern="0" cap="none" spc="23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des produits concurrents contiennent des produits chimiques fluorés dérivés du téflon</a:t>
            </a:r>
            <a:endParaRPr kumimoji="0" sz="1050" b="0" i="0" u="none" strike="noStrike" kern="0" cap="none" spc="23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55">
                <a:solidFill>
                  <a:srgbClr val="73874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lang="fr-CA" sz="1050" b="0" i="0" u="none" strike="noStrike" kern="0" cap="none" spc="23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Ces « produits chimiques éternels » s’accumulent dans l’environnement et sont liés au cancer</a:t>
            </a:r>
            <a:endParaRPr kumimoji="0" sz="1050" b="0" i="0" u="none" strike="noStrike" kern="0" cap="none" spc="23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0" marR="0" lvl="0" indent="0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55">
                <a:solidFill>
                  <a:srgbClr val="73874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•  </a:t>
            </a:r>
            <a:r>
              <a:rPr kumimoji="0" sz="1050" b="0" i="0" u="none" strike="noStrike" kern="0" cap="none" spc="23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Greenlid </a:t>
            </a:r>
            <a:r>
              <a:rPr kumimoji="0" lang="fr-CA" sz="1050" b="0" i="0" u="none" strike="noStrike" kern="0" cap="none" spc="23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utilise une technologie à fibres longues qui rend les produits résistants à l’huile et aux fuites sans nécessiter l’utilisation de produits chimiques</a:t>
            </a:r>
            <a:endParaRPr kumimoji="0" sz="1050" b="0" i="0" u="none" strike="noStrike" kern="0" cap="none" spc="23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Medium"/>
              <a:sym typeface="Avenir Next Medium"/>
            </a:endParaRPr>
          </a:p>
          <a:p>
            <a:pPr marL="105275" marR="0" lvl="0" indent="-105275" algn="l" defTabSz="3429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400" spc="55">
                <a:solidFill>
                  <a:srgbClr val="73874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kumimoji="0" sz="1050" b="0" i="0" u="none" strike="noStrike" kern="0" cap="none" spc="41" normalizeH="0" baseline="0" noProof="0" dirty="0">
                <a:ln>
                  <a:noFill/>
                </a:ln>
                <a:solidFill>
                  <a:srgbClr val="73874E"/>
                </a:solidFill>
                <a:effectLst/>
                <a:uLnTx/>
                <a:uFillTx/>
                <a:latin typeface="Avenir Next Medium"/>
                <a:sym typeface="Avenir Next Medium"/>
              </a:rPr>
              <a:t> </a:t>
            </a:r>
            <a:r>
              <a:rPr lang="fr-CA" sz="1050" spc="41" dirty="0">
                <a:solidFill>
                  <a:srgbClr val="73874E"/>
                </a:solidFill>
                <a:latin typeface="Avenir Next Medium"/>
                <a:sym typeface="Avenir Next Medium"/>
              </a:rPr>
              <a:t>Plusieurs options disponibles pour Service de restauration tels que contenants et couvercles à emporter, plateaux de légumes et de viande, plateaux de charcuteries.  Solutions personnalisées également disponibles</a:t>
            </a:r>
            <a:endParaRPr kumimoji="0" sz="1050" b="0" i="0" u="none" strike="noStrike" kern="0" cap="none" spc="41" normalizeH="0" baseline="0" noProof="0" dirty="0">
              <a:ln>
                <a:noFill/>
              </a:ln>
              <a:solidFill>
                <a:srgbClr val="73874E"/>
              </a:solidFill>
              <a:effectLst/>
              <a:uLnTx/>
              <a:uFillTx/>
              <a:latin typeface="Avenir Next Medium"/>
              <a:sym typeface="Avenir Next Medium"/>
            </a:endParaRPr>
          </a:p>
        </p:txBody>
      </p:sp>
      <p:sp>
        <p:nvSpPr>
          <p:cNvPr id="10" name="PLANT FIBRE TABLEWARE">
            <a:extLst>
              <a:ext uri="{FF2B5EF4-FFF2-40B4-BE49-F238E27FC236}">
                <a16:creationId xmlns:a16="http://schemas.microsoft.com/office/drawing/2014/main" id="{AFDBBFA9-893E-51ED-873A-8BCE0878E37A}"/>
              </a:ext>
            </a:extLst>
          </p:cNvPr>
          <p:cNvSpPr txBox="1"/>
          <p:nvPr/>
        </p:nvSpPr>
        <p:spPr>
          <a:xfrm>
            <a:off x="3878235" y="418059"/>
            <a:ext cx="6191116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6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7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Medium"/>
                <a:sym typeface="Avenir Next Medium"/>
              </a:rPr>
              <a:t>BOLS ET TASSES EN FIBRE VÉGÉTALE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Medium"/>
              <a:sym typeface="Avenir Next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54FE8-32A4-1643-529B-B7E81A6B3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969" y="5958086"/>
            <a:ext cx="3153792" cy="488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5BE2E7-81C4-DD92-F3B0-19BF3F74FD2B}"/>
              </a:ext>
            </a:extLst>
          </p:cNvPr>
          <p:cNvSpPr txBox="1"/>
          <p:nvPr/>
        </p:nvSpPr>
        <p:spPr>
          <a:xfrm>
            <a:off x="4983703" y="5740729"/>
            <a:ext cx="821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AVANTAGES</a:t>
            </a:r>
          </a:p>
          <a:p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aux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fuites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congélateur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l'huile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</a:p>
          <a:p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micro-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ondes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au four,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résistant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à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l'huile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17" name="Picture 16" descr="A close up of a container&#10;&#10;Description automatically generated">
            <a:extLst>
              <a:ext uri="{FF2B5EF4-FFF2-40B4-BE49-F238E27FC236}">
                <a16:creationId xmlns:a16="http://schemas.microsoft.com/office/drawing/2014/main" id="{13C784B5-4047-3D74-81BC-58C39CCF6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7" y="3362354"/>
            <a:ext cx="1849272" cy="1849272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9" name="Picture 18" descr="A white plate with a circle&#10;&#10;Description automatically generated">
            <a:extLst>
              <a:ext uri="{FF2B5EF4-FFF2-40B4-BE49-F238E27FC236}">
                <a16:creationId xmlns:a16="http://schemas.microsoft.com/office/drawing/2014/main" id="{398A6C5A-EA0E-1442-19EC-4469C5F36A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99553" y="3346191"/>
            <a:ext cx="1881598" cy="1881598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21" name="Picture 20" descr="A close up of a container&#10;&#10;Description automatically generated">
            <a:extLst>
              <a:ext uri="{FF2B5EF4-FFF2-40B4-BE49-F238E27FC236}">
                <a16:creationId xmlns:a16="http://schemas.microsoft.com/office/drawing/2014/main" id="{37ECF852-3285-18DB-5F42-0EB651DCB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9462" y="3346191"/>
            <a:ext cx="1881598" cy="1881598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7A8EBF-35C1-C173-966A-2C754152B1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384" y="2036248"/>
            <a:ext cx="2008092" cy="18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A240-CEA0-5C27-9FC6-12842BDF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284D63A-7CA2-C713-1D56-8AECF20C13BC}"/>
              </a:ext>
            </a:extLst>
          </p:cNvPr>
          <p:cNvSpPr/>
          <p:nvPr/>
        </p:nvSpPr>
        <p:spPr>
          <a:xfrm>
            <a:off x="0" y="1062494"/>
            <a:ext cx="12192000" cy="2111362"/>
          </a:xfrm>
          <a:prstGeom prst="rect">
            <a:avLst/>
          </a:prstGeom>
          <a:solidFill>
            <a:srgbClr val="C3A764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FD2B7-C5DE-E106-A513-1FE77A7475E3}"/>
              </a:ext>
            </a:extLst>
          </p:cNvPr>
          <p:cNvSpPr/>
          <p:nvPr/>
        </p:nvSpPr>
        <p:spPr>
          <a:xfrm>
            <a:off x="0" y="-15770"/>
            <a:ext cx="12192000" cy="443041"/>
          </a:xfrm>
          <a:prstGeom prst="rect">
            <a:avLst/>
          </a:prstGeom>
          <a:solidFill>
            <a:srgbClr val="E3D7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E8EC9-F4FA-533A-9A53-7247F80879BF}"/>
              </a:ext>
            </a:extLst>
          </p:cNvPr>
          <p:cNvSpPr txBox="1"/>
          <p:nvPr/>
        </p:nvSpPr>
        <p:spPr>
          <a:xfrm>
            <a:off x="2849663" y="22617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rgbClr val="5A463D"/>
                </a:solidFill>
                <a:effectLst/>
                <a:latin typeface="Roboto" panose="02000000000000000000" pitchFamily="2" charset="0"/>
              </a:rPr>
              <a:t>VAISSELLE, PLATEAUX ET CONTENANTS COMPOSTABLES</a:t>
            </a:r>
            <a:endParaRPr lang="en-US" dirty="0">
              <a:solidFill>
                <a:srgbClr val="5A463D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48131-E7A6-AC6B-7D3C-DAC24314E5B3}"/>
              </a:ext>
            </a:extLst>
          </p:cNvPr>
          <p:cNvSpPr/>
          <p:nvPr/>
        </p:nvSpPr>
        <p:spPr>
          <a:xfrm>
            <a:off x="1660636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1E8CA-5246-7EEC-8491-EA410342D430}"/>
              </a:ext>
            </a:extLst>
          </p:cNvPr>
          <p:cNvSpPr/>
          <p:nvPr/>
        </p:nvSpPr>
        <p:spPr>
          <a:xfrm>
            <a:off x="4361795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3A8A5-677C-D866-A09C-57230122AED1}"/>
              </a:ext>
            </a:extLst>
          </p:cNvPr>
          <p:cNvSpPr/>
          <p:nvPr/>
        </p:nvSpPr>
        <p:spPr>
          <a:xfrm>
            <a:off x="7062954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C9564-E386-A315-5F5B-648ECDA07C70}"/>
              </a:ext>
            </a:extLst>
          </p:cNvPr>
          <p:cNvSpPr/>
          <p:nvPr/>
        </p:nvSpPr>
        <p:spPr>
          <a:xfrm>
            <a:off x="9764113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D42B-CFD9-5C5B-0AC7-4599E522F694}"/>
              </a:ext>
            </a:extLst>
          </p:cNvPr>
          <p:cNvSpPr txBox="1"/>
          <p:nvPr/>
        </p:nvSpPr>
        <p:spPr>
          <a:xfrm>
            <a:off x="7122345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AUTRE FIBRE MOULÉE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C5DEB-BF99-A210-23A2-7B3854CFBB69}"/>
              </a:ext>
            </a:extLst>
          </p:cNvPr>
          <p:cNvSpPr txBox="1"/>
          <p:nvPr/>
        </p:nvSpPr>
        <p:spPr>
          <a:xfrm>
            <a:off x="3552501" y="498925"/>
            <a:ext cx="363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PLASTIQUE </a:t>
            </a:r>
          </a:p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COMPOSTABLE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37743-3569-44F1-2646-9D60FE65096C}"/>
              </a:ext>
            </a:extLst>
          </p:cNvPr>
          <p:cNvSpPr txBox="1"/>
          <p:nvPr/>
        </p:nvSpPr>
        <p:spPr>
          <a:xfrm>
            <a:off x="1720027" y="606647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PAPIER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E2C5F-FD45-66D1-11AF-33ECFE0EAF58}"/>
              </a:ext>
            </a:extLst>
          </p:cNvPr>
          <p:cNvSpPr txBox="1"/>
          <p:nvPr/>
        </p:nvSpPr>
        <p:spPr>
          <a:xfrm>
            <a:off x="9823504" y="498925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463D"/>
                </a:solidFill>
                <a:latin typeface="Avenir Medium" panose="02000503020000020003" pitchFamily="2" charset="0"/>
              </a:rPr>
              <a:t>FIBRE MOULÉE GREENLID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7234B-785F-8D63-7E9D-BE8E555CADF0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825FD9-D9DE-51ED-06F9-4E36ABF496C7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EF8285-ECDB-64FA-3716-42E08F225C37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rgbClr val="5A463D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5A463D"/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rgbClr val="5A463D"/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F216E3-35E0-6382-D30F-B7E16A51F25F}"/>
              </a:ext>
            </a:extLst>
          </p:cNvPr>
          <p:cNvSpPr txBox="1"/>
          <p:nvPr/>
        </p:nvSpPr>
        <p:spPr>
          <a:xfrm>
            <a:off x="4202881" y="3353426"/>
            <a:ext cx="2341417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bioplastiques</a:t>
            </a:r>
            <a:r>
              <a:rPr lang="en-US" sz="1200" dirty="0">
                <a:latin typeface="Avenir Medium" panose="02000503020000020003" pitchFamily="2" charset="0"/>
              </a:rPr>
              <a:t>, par ex. PLA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On </a:t>
            </a:r>
            <a:r>
              <a:rPr lang="en-US" sz="1200" dirty="0" err="1">
                <a:latin typeface="Avenir Medium" panose="02000503020000020003" pitchFamily="2" charset="0"/>
              </a:rPr>
              <a:t>dit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parfois</a:t>
            </a:r>
            <a:r>
              <a:rPr lang="en-US" sz="1200" dirty="0">
                <a:latin typeface="Avenir Medium" panose="02000503020000020003" pitchFamily="2" charset="0"/>
              </a:rPr>
              <a:t> « 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base de </a:t>
            </a:r>
            <a:r>
              <a:rPr lang="en-US" sz="1200" dirty="0" err="1">
                <a:latin typeface="Avenir Medium" panose="02000503020000020003" pitchFamily="2" charset="0"/>
              </a:rPr>
              <a:t>fécule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maïs</a:t>
            </a:r>
            <a:r>
              <a:rPr lang="en-US" sz="1200" dirty="0">
                <a:latin typeface="Avenir Medium" panose="02000503020000020003" pitchFamily="2" charset="0"/>
              </a:rPr>
              <a:t> »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Semblable au plastique ordinaire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45BB3F-B670-C1FC-DF9F-B3D5090C69C0}"/>
              </a:ext>
            </a:extLst>
          </p:cNvPr>
          <p:cNvSpPr txBox="1"/>
          <p:nvPr/>
        </p:nvSpPr>
        <p:spPr>
          <a:xfrm>
            <a:off x="4202881" y="4890597"/>
            <a:ext cx="2659280" cy="176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fin et fragile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Étanches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visuelle</a:t>
            </a:r>
            <a:r>
              <a:rPr lang="en-US" sz="1200" dirty="0">
                <a:latin typeface="Avenir Medium" panose="02000503020000020003" pitchFamily="2" charset="0"/>
              </a:rPr>
              <a:t> avec le plastique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Prix premium pour le </a:t>
            </a:r>
            <a:r>
              <a:rPr lang="en-US" sz="1200" dirty="0" err="1">
                <a:latin typeface="Avenir Medium" panose="02000503020000020003" pitchFamily="2" charset="0"/>
              </a:rPr>
              <a:t>même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résultat</a:t>
            </a:r>
            <a:r>
              <a:rPr lang="en-US" sz="1200" dirty="0">
                <a:latin typeface="Avenir Medium" panose="02000503020000020003" pitchFamily="2" charset="0"/>
              </a:rPr>
              <a:t> que le plastique (greenwashing)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C63518-A16F-96A8-D8DD-C174D3C9F518}"/>
              </a:ext>
            </a:extLst>
          </p:cNvPr>
          <p:cNvSpPr txBox="1"/>
          <p:nvPr/>
        </p:nvSpPr>
        <p:spPr>
          <a:xfrm>
            <a:off x="1467553" y="3545017"/>
            <a:ext cx="2659280" cy="82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papier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recouvert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d'argile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Pressé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feuilles</a:t>
            </a:r>
            <a:r>
              <a:rPr lang="en-US" sz="1200" dirty="0">
                <a:latin typeface="Avenir Medium" panose="02000503020000020003" pitchFamily="2" charset="0"/>
              </a:rPr>
              <a:t> de papier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83411E-3C25-C2E1-E479-02B1FEB2BEBB}"/>
              </a:ext>
            </a:extLst>
          </p:cNvPr>
          <p:cNvSpPr txBox="1"/>
          <p:nvPr/>
        </p:nvSpPr>
        <p:spPr>
          <a:xfrm>
            <a:off x="1543601" y="5098346"/>
            <a:ext cx="2659280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fin et fragile</a:t>
            </a: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d'arbres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imprimé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</a:t>
            </a: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Recyclable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7DF010-56C8-CF71-6A25-1857B904F3C2}"/>
              </a:ext>
            </a:extLst>
          </p:cNvPr>
          <p:cNvSpPr txBox="1"/>
          <p:nvPr/>
        </p:nvSpPr>
        <p:spPr>
          <a:xfrm>
            <a:off x="6904041" y="3214927"/>
            <a:ext cx="2341416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boues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fibres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du papier (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), de la bagasse (</a:t>
            </a:r>
            <a:r>
              <a:rPr lang="en-US" sz="1200" dirty="0" err="1">
                <a:latin typeface="Avenir Medium" panose="02000503020000020003" pitchFamily="2" charset="0"/>
              </a:rPr>
              <a:t>canne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sucre), du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Contient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des PFA (</a:t>
            </a:r>
            <a:r>
              <a:rPr lang="en-US" sz="1200" dirty="0" err="1">
                <a:latin typeface="Avenir Medium" panose="02000503020000020003" pitchFamily="2" charset="0"/>
              </a:rPr>
              <a:t>produits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chimiques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nocifs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316D3A-4510-00D4-DC20-5062677BCEBF}"/>
              </a:ext>
            </a:extLst>
          </p:cNvPr>
          <p:cNvSpPr txBox="1"/>
          <p:nvPr/>
        </p:nvSpPr>
        <p:spPr>
          <a:xfrm>
            <a:off x="6901239" y="5236846"/>
            <a:ext cx="2585081" cy="107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Recyclable </a:t>
            </a:r>
            <a:r>
              <a:rPr lang="en-US" sz="1200" dirty="0" err="1">
                <a:latin typeface="Avenir Medium" panose="02000503020000020003" pitchFamily="2" charset="0"/>
              </a:rPr>
              <a:t>si</a:t>
            </a:r>
            <a:r>
              <a:rPr lang="en-US" sz="1200" dirty="0">
                <a:latin typeface="Avenir Medium" panose="02000503020000020003" pitchFamily="2" charset="0"/>
              </a:rPr>
              <a:t> non sale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aux </a:t>
            </a:r>
            <a:r>
              <a:rPr lang="en-US" sz="1200" dirty="0" err="1">
                <a:latin typeface="Avenir Medium" panose="02000503020000020003" pitchFamily="2" charset="0"/>
              </a:rPr>
              <a:t>fuites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l'huile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708305-07E4-3025-7706-138B4083B4EF}"/>
              </a:ext>
            </a:extLst>
          </p:cNvPr>
          <p:cNvSpPr txBox="1"/>
          <p:nvPr/>
        </p:nvSpPr>
        <p:spPr>
          <a:xfrm>
            <a:off x="9403364" y="3491925"/>
            <a:ext cx="2501113" cy="93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longues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fibres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r>
              <a:rPr lang="en-US" sz="1200" dirty="0">
                <a:latin typeface="Avenir Medium" panose="02000503020000020003" pitchFamily="2" charset="0"/>
              </a:rPr>
              <a:t>, de </a:t>
            </a:r>
            <a:r>
              <a:rPr lang="en-US" sz="1200" dirty="0" err="1">
                <a:latin typeface="Avenir Medium" panose="02000503020000020003" pitchFamily="2" charset="0"/>
              </a:rPr>
              <a:t>fibres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d'amidon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Additif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biosourcé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l'eau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F56CEC-EC15-5FF7-6ED0-3D188339D489}"/>
              </a:ext>
            </a:extLst>
          </p:cNvPr>
          <p:cNvSpPr txBox="1"/>
          <p:nvPr/>
        </p:nvSpPr>
        <p:spPr>
          <a:xfrm>
            <a:off x="9242655" y="4879055"/>
            <a:ext cx="2791438" cy="178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Compostable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Résistant</a:t>
            </a:r>
            <a:r>
              <a:rPr lang="en-US" sz="1200" dirty="0">
                <a:latin typeface="Avenir Medium" panose="02000503020000020003" pitchFamily="2" charset="0"/>
              </a:rPr>
              <a:t> aux </a:t>
            </a:r>
            <a:r>
              <a:rPr lang="en-US" sz="1200" dirty="0" err="1">
                <a:latin typeface="Avenir Medium" panose="02000503020000020003" pitchFamily="2" charset="0"/>
              </a:rPr>
              <a:t>fuites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Pas de PFA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Rigide</a:t>
            </a:r>
            <a:r>
              <a:rPr lang="en-US" sz="1200" dirty="0">
                <a:latin typeface="Avenir Medium" panose="02000503020000020003" pitchFamily="2" charset="0"/>
              </a:rPr>
              <a:t> (20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30 % plus </a:t>
            </a:r>
            <a:r>
              <a:rPr lang="en-US" sz="1200" dirty="0" err="1">
                <a:latin typeface="Avenir Medium" panose="02000503020000020003" pitchFamily="2" charset="0"/>
              </a:rPr>
              <a:t>lourd</a:t>
            </a:r>
            <a:r>
              <a:rPr lang="en-US" sz="1200" dirty="0">
                <a:latin typeface="Avenir Medium" panose="02000503020000020003" pitchFamily="2" charset="0"/>
              </a:rPr>
              <a:t> que les </a:t>
            </a:r>
            <a:r>
              <a:rPr lang="en-US" sz="1200" dirty="0" err="1">
                <a:latin typeface="Avenir Medium" panose="02000503020000020003" pitchFamily="2" charset="0"/>
              </a:rPr>
              <a:t>autres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Va</a:t>
            </a:r>
            <a:r>
              <a:rPr lang="en-US" sz="1200" dirty="0">
                <a:latin typeface="Avenir Medium" panose="02000503020000020003" pitchFamily="2" charset="0"/>
              </a:rPr>
              <a:t> au four (350F 15 minutes)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Passe au micro-</a:t>
            </a:r>
            <a:r>
              <a:rPr lang="en-US" sz="1200" dirty="0" err="1">
                <a:latin typeface="Avenir Medium" panose="02000503020000020003" pitchFamily="2" charset="0"/>
              </a:rPr>
              <a:t>ondes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Le </a:t>
            </a:r>
            <a:r>
              <a:rPr lang="en-US" sz="1200" dirty="0" err="1">
                <a:latin typeface="Avenir Medium" panose="02000503020000020003" pitchFamily="2" charset="0"/>
              </a:rPr>
              <a:t>bambou</a:t>
            </a:r>
            <a:r>
              <a:rPr lang="en-US" sz="1200" dirty="0">
                <a:latin typeface="Avenir Medium" panose="02000503020000020003" pitchFamily="2" charset="0"/>
              </a:rPr>
              <a:t> plus durable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52E42-823B-1AEF-1D5C-D24F3A441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29" y="1078669"/>
            <a:ext cx="2082800" cy="209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D2A31-B1A3-F5AB-0290-254B0BA7DE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038" y="1078669"/>
            <a:ext cx="209550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C4C0B-89A7-2898-4397-3271C539A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47" y="1078669"/>
            <a:ext cx="2095500" cy="209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B655B-1AD2-9353-B71B-E2A3D91A69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419" y="1072319"/>
            <a:ext cx="2082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B794-F42A-CBBD-2D1E-C8DBE95A1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34C1D5-F14B-FA48-3EF9-A158F497C178}"/>
              </a:ext>
            </a:extLst>
          </p:cNvPr>
          <p:cNvSpPr/>
          <p:nvPr/>
        </p:nvSpPr>
        <p:spPr>
          <a:xfrm>
            <a:off x="0" y="1073371"/>
            <a:ext cx="12192000" cy="2088932"/>
          </a:xfrm>
          <a:prstGeom prst="rect">
            <a:avLst/>
          </a:prstGeom>
          <a:solidFill>
            <a:schemeClr val="accent6">
              <a:lumMod val="20000"/>
              <a:lumOff val="80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1E703-0E97-EA81-8B61-9C94083792D6}"/>
              </a:ext>
            </a:extLst>
          </p:cNvPr>
          <p:cNvSpPr/>
          <p:nvPr/>
        </p:nvSpPr>
        <p:spPr>
          <a:xfrm>
            <a:off x="0" y="-23887"/>
            <a:ext cx="12192000" cy="4430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23BC3-4D4B-50A0-9B2E-4ADB28589469}"/>
              </a:ext>
            </a:extLst>
          </p:cNvPr>
          <p:cNvSpPr txBox="1"/>
          <p:nvPr/>
        </p:nvSpPr>
        <p:spPr>
          <a:xfrm>
            <a:off x="2849663" y="22617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PAILLES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A062B-86A2-7A6F-DF96-345ED4B8628E}"/>
              </a:ext>
            </a:extLst>
          </p:cNvPr>
          <p:cNvSpPr/>
          <p:nvPr/>
        </p:nvSpPr>
        <p:spPr>
          <a:xfrm>
            <a:off x="1786799" y="1093074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54799-65EC-4A6B-E112-54B7F9511675}"/>
              </a:ext>
            </a:extLst>
          </p:cNvPr>
          <p:cNvSpPr/>
          <p:nvPr/>
        </p:nvSpPr>
        <p:spPr>
          <a:xfrm>
            <a:off x="4472961" y="1089107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BC2BC-E5CB-E3BF-FF17-1480F7A95BCC}"/>
              </a:ext>
            </a:extLst>
          </p:cNvPr>
          <p:cNvSpPr/>
          <p:nvPr/>
        </p:nvSpPr>
        <p:spPr>
          <a:xfrm>
            <a:off x="7182638" y="1087562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915EE-29E5-C257-B43F-D569C36D7AB4}"/>
              </a:ext>
            </a:extLst>
          </p:cNvPr>
          <p:cNvSpPr/>
          <p:nvPr/>
        </p:nvSpPr>
        <p:spPr>
          <a:xfrm>
            <a:off x="9869609" y="1087562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23FFC-1698-51AC-689D-33F287F57FB2}"/>
              </a:ext>
            </a:extLst>
          </p:cNvPr>
          <p:cNvSpPr txBox="1"/>
          <p:nvPr/>
        </p:nvSpPr>
        <p:spPr>
          <a:xfrm>
            <a:off x="7242029" y="601135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PAPIER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67707-36FF-B81C-D82E-20EF91154528}"/>
              </a:ext>
            </a:extLst>
          </p:cNvPr>
          <p:cNvSpPr txBox="1"/>
          <p:nvPr/>
        </p:nvSpPr>
        <p:spPr>
          <a:xfrm>
            <a:off x="3663667" y="494958"/>
            <a:ext cx="363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PLASTIQUE 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COMPOSTABLE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2B44C9-306C-BA16-9600-F5EF84533D90}"/>
              </a:ext>
            </a:extLst>
          </p:cNvPr>
          <p:cNvSpPr txBox="1"/>
          <p:nvPr/>
        </p:nvSpPr>
        <p:spPr>
          <a:xfrm>
            <a:off x="1846190" y="606647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PLASTIQUE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F1621-F2A9-77B2-F5A4-B746CF9A2396}"/>
              </a:ext>
            </a:extLst>
          </p:cNvPr>
          <p:cNvSpPr txBox="1"/>
          <p:nvPr/>
        </p:nvSpPr>
        <p:spPr>
          <a:xfrm>
            <a:off x="9929000" y="601135"/>
            <a:ext cx="18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BLÉ GREENLID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E49E46-704B-BEB3-B03B-8ABEB7BC8537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99970D-FCF5-BE7F-938A-AF03B21D6EDB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6B8EF1-2921-13CB-CCAF-9A44B41A6B4E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415EF1-9F1E-4DB3-B388-F6B943C3EF24}"/>
              </a:ext>
            </a:extLst>
          </p:cNvPr>
          <p:cNvSpPr txBox="1"/>
          <p:nvPr/>
        </p:nvSpPr>
        <p:spPr>
          <a:xfrm>
            <a:off x="4311246" y="3336747"/>
            <a:ext cx="2341417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bioplastiques</a:t>
            </a:r>
            <a:r>
              <a:rPr lang="en-US" sz="1200" dirty="0">
                <a:latin typeface="Avenir Medium" panose="02000503020000020003" pitchFamily="2" charset="0"/>
              </a:rPr>
              <a:t>, par ex. PLA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Parfois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base </a:t>
            </a:r>
            <a:r>
              <a:rPr lang="en-US" sz="1200" dirty="0" err="1">
                <a:latin typeface="Avenir Medium" panose="02000503020000020003" pitchFamily="2" charset="0"/>
              </a:rPr>
              <a:t>d'amidon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maïs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ou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d'agave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Semblable au plastique ordinaire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12C35A-06F4-AED9-C7A8-73B89A566BB6}"/>
              </a:ext>
            </a:extLst>
          </p:cNvPr>
          <p:cNvSpPr txBox="1"/>
          <p:nvPr/>
        </p:nvSpPr>
        <p:spPr>
          <a:xfrm>
            <a:off x="4051918" y="4821506"/>
            <a:ext cx="2860073" cy="20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La </a:t>
            </a:r>
            <a:r>
              <a:rPr lang="en-US" sz="1200" dirty="0" err="1">
                <a:latin typeface="Avenir Medium" panose="02000503020000020003" pitchFamily="2" charset="0"/>
              </a:rPr>
              <a:t>plupart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établissements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n'accepteront</a:t>
            </a:r>
            <a:r>
              <a:rPr lang="en-US" sz="1200" dirty="0">
                <a:latin typeface="Avenir Medium" panose="02000503020000020003" pitchFamily="2" charset="0"/>
              </a:rPr>
              <a:t> pas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différence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visuelle</a:t>
            </a:r>
            <a:r>
              <a:rPr lang="en-US" sz="1200" dirty="0">
                <a:latin typeface="Avenir Medium" panose="02000503020000020003" pitchFamily="2" charset="0"/>
              </a:rPr>
              <a:t> avec le plastique</a:t>
            </a: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Prix premium pour le marketing </a:t>
            </a:r>
            <a:r>
              <a:rPr lang="en-US" sz="1200" dirty="0" err="1">
                <a:latin typeface="Avenir Medium" panose="02000503020000020003" pitchFamily="2" charset="0"/>
              </a:rPr>
              <a:t>uniquement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Durera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années</a:t>
            </a:r>
            <a:r>
              <a:rPr lang="en-US" sz="1200" dirty="0">
                <a:latin typeface="Avenir Medium" panose="02000503020000020003" pitchFamily="2" charset="0"/>
              </a:rPr>
              <a:t> dans </a:t>
            </a:r>
            <a:r>
              <a:rPr lang="en-US" sz="1200" dirty="0" err="1">
                <a:latin typeface="Avenir Medium" panose="02000503020000020003" pitchFamily="2" charset="0"/>
              </a:rPr>
              <a:t>l'océan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ou</a:t>
            </a:r>
            <a:r>
              <a:rPr lang="en-US" sz="1200" dirty="0">
                <a:latin typeface="Avenir Medium" panose="02000503020000020003" pitchFamily="2" charset="0"/>
              </a:rPr>
              <a:t> dans </a:t>
            </a:r>
            <a:r>
              <a:rPr lang="en-US" sz="1200" dirty="0" err="1">
                <a:latin typeface="Avenir Medium" panose="02000503020000020003" pitchFamily="2" charset="0"/>
              </a:rPr>
              <a:t>l'environnement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6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couleurs, longueurs et </a:t>
            </a:r>
            <a:r>
              <a:rPr lang="en-US" sz="1200" dirty="0" err="1">
                <a:latin typeface="Avenir Medium" panose="02000503020000020003" pitchFamily="2" charset="0"/>
              </a:rPr>
              <a:t>diamètres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8CBF0A-21B7-D862-8168-F32E6D976694}"/>
              </a:ext>
            </a:extLst>
          </p:cNvPr>
          <p:cNvSpPr txBox="1"/>
          <p:nvPr/>
        </p:nvSpPr>
        <p:spPr>
          <a:xfrm>
            <a:off x="1466152" y="3530702"/>
            <a:ext cx="265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variété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plastiques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pétroliers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Généralement</a:t>
            </a:r>
            <a:r>
              <a:rPr lang="en-US" sz="1200" dirty="0">
                <a:latin typeface="Avenir Medium" panose="02000503020000020003" pitchFamily="2" charset="0"/>
              </a:rPr>
              <a:t> non recyclable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4BE67D-2BA6-49B6-3A51-D92D7462E94F}"/>
              </a:ext>
            </a:extLst>
          </p:cNvPr>
          <p:cNvSpPr txBox="1"/>
          <p:nvPr/>
        </p:nvSpPr>
        <p:spPr>
          <a:xfrm>
            <a:off x="1466152" y="4957047"/>
            <a:ext cx="2659280" cy="176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principalement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plastique </a:t>
            </a:r>
            <a:r>
              <a:rPr lang="en-US" sz="1200" dirty="0" err="1">
                <a:latin typeface="Avenir Medium" panose="02000503020000020003" pitchFamily="2" charset="0"/>
              </a:rPr>
              <a:t>vierge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recyclé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compostable</a:t>
            </a: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Dure </a:t>
            </a:r>
            <a:r>
              <a:rPr lang="en-US" sz="1200" dirty="0" err="1">
                <a:latin typeface="Avenir Medium" panose="02000503020000020003" pitchFamily="2" charset="0"/>
              </a:rPr>
              <a:t>jusqu'à</a:t>
            </a:r>
            <a:r>
              <a:rPr lang="en-US" sz="1200" dirty="0">
                <a:latin typeface="Avenir Medium" panose="02000503020000020003" pitchFamily="2" charset="0"/>
              </a:rPr>
              <a:t> 500 </a:t>
            </a:r>
            <a:r>
              <a:rPr lang="en-US" sz="1200" dirty="0" err="1">
                <a:latin typeface="Avenir Medium" panose="02000503020000020003" pitchFamily="2" charset="0"/>
              </a:rPr>
              <a:t>ans</a:t>
            </a:r>
            <a:r>
              <a:rPr lang="en-US" sz="1200" dirty="0">
                <a:latin typeface="Avenir Medium" panose="02000503020000020003" pitchFamily="2" charset="0"/>
              </a:rPr>
              <a:t> pour 5 minutes </a:t>
            </a:r>
            <a:r>
              <a:rPr lang="en-US" sz="1200" dirty="0" err="1">
                <a:latin typeface="Avenir Medium" panose="02000503020000020003" pitchFamily="2" charset="0"/>
              </a:rPr>
              <a:t>d'utilisation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34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couleurs, longueurs et </a:t>
            </a:r>
            <a:r>
              <a:rPr lang="en-US" sz="1200" dirty="0" err="1">
                <a:latin typeface="Avenir Medium" panose="02000503020000020003" pitchFamily="2" charset="0"/>
              </a:rPr>
              <a:t>diamètres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3AD659-CA07-3357-89EF-592A155CD1EF}"/>
              </a:ext>
            </a:extLst>
          </p:cNvPr>
          <p:cNvSpPr txBox="1"/>
          <p:nvPr/>
        </p:nvSpPr>
        <p:spPr>
          <a:xfrm>
            <a:off x="6941970" y="3335202"/>
            <a:ext cx="2499323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papier (</a:t>
            </a:r>
            <a:r>
              <a:rPr lang="en-US" sz="1200" dirty="0" err="1">
                <a:latin typeface="Avenir Medium" panose="02000503020000020003" pitchFamily="2" charset="0"/>
              </a:rPr>
              <a:t>arbres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Des </a:t>
            </a:r>
            <a:r>
              <a:rPr lang="en-US" sz="1200" dirty="0" err="1">
                <a:latin typeface="Avenir Medium" panose="02000503020000020003" pitchFamily="2" charset="0"/>
              </a:rPr>
              <a:t>colles</a:t>
            </a:r>
            <a:r>
              <a:rPr lang="en-US" sz="1200" dirty="0">
                <a:latin typeface="Avenir Medium" panose="02000503020000020003" pitchFamily="2" charset="0"/>
              </a:rPr>
              <a:t> non </a:t>
            </a:r>
            <a:r>
              <a:rPr lang="en-US" sz="1200" dirty="0" err="1">
                <a:latin typeface="Avenir Medium" panose="02000503020000020003" pitchFamily="2" charset="0"/>
              </a:rPr>
              <a:t>biodégradables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sont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utilisées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comme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liants</a:t>
            </a:r>
            <a:r>
              <a:rPr lang="en-US" sz="1200" dirty="0">
                <a:latin typeface="Avenir Medium" panose="02000503020000020003" pitchFamily="2" charset="0"/>
              </a:rPr>
              <a:t> pour </a:t>
            </a:r>
            <a:r>
              <a:rPr lang="en-US" sz="1200" dirty="0" err="1">
                <a:latin typeface="Avenir Medium" panose="02000503020000020003" pitchFamily="2" charset="0"/>
              </a:rPr>
              <a:t>maintenir</a:t>
            </a:r>
            <a:r>
              <a:rPr lang="en-US" sz="1200" dirty="0">
                <a:latin typeface="Avenir Medium" panose="02000503020000020003" pitchFamily="2" charset="0"/>
              </a:rPr>
              <a:t> les couches ensemble.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4D190F-8BFB-930F-4B33-FAC481705A0D}"/>
              </a:ext>
            </a:extLst>
          </p:cNvPr>
          <p:cNvSpPr txBox="1"/>
          <p:nvPr/>
        </p:nvSpPr>
        <p:spPr>
          <a:xfrm>
            <a:off x="6899091" y="4864524"/>
            <a:ext cx="258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Pas </a:t>
            </a:r>
            <a:r>
              <a:rPr lang="en-US" sz="1200" dirty="0" err="1">
                <a:latin typeface="Avenir Medium" panose="02000503020000020003" pitchFamily="2" charset="0"/>
              </a:rPr>
              <a:t>vraiment</a:t>
            </a:r>
            <a:r>
              <a:rPr lang="en-US" sz="1200" dirty="0">
                <a:latin typeface="Avenir Medium" panose="02000503020000020003" pitchFamily="2" charset="0"/>
              </a:rPr>
              <a:t> compostable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cause des couches de </a:t>
            </a:r>
            <a:r>
              <a:rPr lang="en-US" sz="1200" dirty="0" err="1">
                <a:latin typeface="Avenir Medium" panose="02000503020000020003" pitchFamily="2" charset="0"/>
              </a:rPr>
              <a:t>colle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Devenir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détrempé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rapidement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A </a:t>
            </a:r>
            <a:r>
              <a:rPr lang="en-US" sz="1200" dirty="0" err="1">
                <a:latin typeface="Avenir Medium" panose="02000503020000020003" pitchFamily="2" charset="0"/>
              </a:rPr>
              <a:t>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saveur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désagréable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être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couleurs, longueurs et </a:t>
            </a:r>
            <a:r>
              <a:rPr lang="en-US" sz="1200" dirty="0" err="1">
                <a:latin typeface="Avenir Medium" panose="02000503020000020003" pitchFamily="2" charset="0"/>
              </a:rPr>
              <a:t>diamètres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6260A-40DE-5AAF-7BA5-55D60C6811CB}"/>
              </a:ext>
            </a:extLst>
          </p:cNvPr>
          <p:cNvSpPr txBox="1"/>
          <p:nvPr/>
        </p:nvSpPr>
        <p:spPr>
          <a:xfrm>
            <a:off x="9628046" y="3432857"/>
            <a:ext cx="2501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tiges de </a:t>
            </a:r>
            <a:r>
              <a:rPr lang="en-US" sz="1200" dirty="0" err="1">
                <a:latin typeface="Avenir Medium" panose="02000503020000020003" pitchFamily="2" charset="0"/>
              </a:rPr>
              <a:t>blé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100 %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Sans gluten (non </a:t>
            </a: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</a:t>
            </a:r>
            <a:r>
              <a:rPr lang="en-US" sz="1200" dirty="0" err="1">
                <a:latin typeface="Avenir Medium" panose="02000503020000020003" pitchFamily="2" charset="0"/>
              </a:rPr>
              <a:t>céréales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B67484-FB37-F811-4FB8-EBF739758220}"/>
              </a:ext>
            </a:extLst>
          </p:cNvPr>
          <p:cNvSpPr txBox="1"/>
          <p:nvPr/>
        </p:nvSpPr>
        <p:spPr>
          <a:xfrm>
            <a:off x="9699373" y="4882285"/>
            <a:ext cx="2358458" cy="190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détrempé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Cultivé</a:t>
            </a:r>
            <a:r>
              <a:rPr lang="en-US" sz="1200" dirty="0">
                <a:latin typeface="Avenir Medium" panose="02000503020000020003" pitchFamily="2" charset="0"/>
              </a:rPr>
              <a:t>, non </a:t>
            </a: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Sans gluten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Aucune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saveur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100% compostable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la </a:t>
            </a:r>
            <a:r>
              <a:rPr lang="en-US" sz="1200" dirty="0" err="1">
                <a:latin typeface="Avenir Medium" panose="02000503020000020003" pitchFamily="2" charset="0"/>
              </a:rPr>
              <a:t>maison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industriellement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Plusieurs</a:t>
            </a:r>
            <a:r>
              <a:rPr lang="en-US" sz="1200" dirty="0">
                <a:latin typeface="Avenir Medium" panose="02000503020000020003" pitchFamily="2" charset="0"/>
              </a:rPr>
              <a:t> longueurs (pas encore de grand </a:t>
            </a:r>
            <a:r>
              <a:rPr lang="en-US" sz="1200" dirty="0" err="1">
                <a:latin typeface="Avenir Medium" panose="02000503020000020003" pitchFamily="2" charset="0"/>
              </a:rPr>
              <a:t>diamètre</a:t>
            </a:r>
            <a:r>
              <a:rPr lang="en-US" sz="1200" dirty="0">
                <a:latin typeface="Avenir Medium" panose="02000503020000020003" pitchFamily="2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A021D-2CAB-A422-2D0A-C805DD30B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035" y="1068055"/>
            <a:ext cx="2286000" cy="210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60DED-A188-E3F7-7358-4D2E4E5C8F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864" y="1068055"/>
            <a:ext cx="22860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C461D-75FD-3752-D60A-B0EE1A96D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693" y="1068055"/>
            <a:ext cx="2209800" cy="210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FDB2F-676B-4D6F-47E2-630203F253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939" y="1068055"/>
            <a:ext cx="2336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29108-37B1-B56D-7810-1A32DAEB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7126F-B69C-DE36-DB51-4076F7A75E16}"/>
              </a:ext>
            </a:extLst>
          </p:cNvPr>
          <p:cNvSpPr/>
          <p:nvPr/>
        </p:nvSpPr>
        <p:spPr>
          <a:xfrm>
            <a:off x="0" y="1066321"/>
            <a:ext cx="12192000" cy="2145211"/>
          </a:xfrm>
          <a:prstGeom prst="rect">
            <a:avLst/>
          </a:prstGeom>
          <a:solidFill>
            <a:srgbClr val="92D05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140FC-8699-B5D1-D5AF-77C0428F427F}"/>
              </a:ext>
            </a:extLst>
          </p:cNvPr>
          <p:cNvSpPr/>
          <p:nvPr/>
        </p:nvSpPr>
        <p:spPr>
          <a:xfrm>
            <a:off x="0" y="-10514"/>
            <a:ext cx="12192000" cy="4430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B270F-B36D-0672-9CC6-AD6873941ED0}"/>
              </a:ext>
            </a:extLst>
          </p:cNvPr>
          <p:cNvSpPr txBox="1"/>
          <p:nvPr/>
        </p:nvSpPr>
        <p:spPr>
          <a:xfrm>
            <a:off x="2849663" y="22617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SERVIETTES EN PAPIER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19838-FC65-C338-383B-19AE62C3AF0E}"/>
              </a:ext>
            </a:extLst>
          </p:cNvPr>
          <p:cNvSpPr/>
          <p:nvPr/>
        </p:nvSpPr>
        <p:spPr>
          <a:xfrm>
            <a:off x="3778665" y="1108913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5690B-1679-2801-AEF9-1646FD773630}"/>
              </a:ext>
            </a:extLst>
          </p:cNvPr>
          <p:cNvSpPr/>
          <p:nvPr/>
        </p:nvSpPr>
        <p:spPr>
          <a:xfrm>
            <a:off x="8248695" y="1081805"/>
            <a:ext cx="2017986" cy="20600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5791C-3184-CDC9-525D-5AF0979D0545}"/>
              </a:ext>
            </a:extLst>
          </p:cNvPr>
          <p:cNvSpPr txBox="1"/>
          <p:nvPr/>
        </p:nvSpPr>
        <p:spPr>
          <a:xfrm>
            <a:off x="8308086" y="524597"/>
            <a:ext cx="18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GREENLID NON BLANCHI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58344-5136-992E-29D1-2FA5BDBE5740}"/>
              </a:ext>
            </a:extLst>
          </p:cNvPr>
          <p:cNvSpPr txBox="1"/>
          <p:nvPr/>
        </p:nvSpPr>
        <p:spPr>
          <a:xfrm>
            <a:off x="2969371" y="639195"/>
            <a:ext cx="3636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Medium" panose="02000503020000020003" pitchFamily="2" charset="0"/>
              </a:rPr>
              <a:t>SERVIETTES BLANCHES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1B7CD9-C60C-7BFF-F9FD-472C268A9F94}"/>
              </a:ext>
            </a:extLst>
          </p:cNvPr>
          <p:cNvCxnSpPr>
            <a:cxnSpLocks/>
          </p:cNvCxnSpPr>
          <p:nvPr/>
        </p:nvCxnSpPr>
        <p:spPr>
          <a:xfrm>
            <a:off x="139853" y="4719073"/>
            <a:ext cx="11747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D84504-05C8-696C-0703-AAABA1379B92}"/>
              </a:ext>
            </a:extLst>
          </p:cNvPr>
          <p:cNvSpPr txBox="1"/>
          <p:nvPr/>
        </p:nvSpPr>
        <p:spPr>
          <a:xfrm>
            <a:off x="126293" y="3546513"/>
            <a:ext cx="11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Matériel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73CD6-0DDE-B522-EFC0-8D50F2F6E774}"/>
              </a:ext>
            </a:extLst>
          </p:cNvPr>
          <p:cNvSpPr txBox="1"/>
          <p:nvPr/>
        </p:nvSpPr>
        <p:spPr>
          <a:xfrm>
            <a:off x="139853" y="5053845"/>
            <a:ext cx="16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Caractéristiques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principales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EF217F-8383-60F3-7EBA-AC9513F443F6}"/>
              </a:ext>
            </a:extLst>
          </p:cNvPr>
          <p:cNvSpPr txBox="1"/>
          <p:nvPr/>
        </p:nvSpPr>
        <p:spPr>
          <a:xfrm>
            <a:off x="3173453" y="3510533"/>
            <a:ext cx="322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De </a:t>
            </a:r>
            <a:r>
              <a:rPr lang="en-US" sz="1200" dirty="0" err="1">
                <a:latin typeface="Avenir Medium" panose="02000503020000020003" pitchFamily="2" charset="0"/>
              </a:rPr>
              <a:t>nombreuses</a:t>
            </a:r>
            <a:r>
              <a:rPr lang="en-US" sz="1200" dirty="0">
                <a:latin typeface="Avenir Medium" panose="02000503020000020003" pitchFamily="2" charset="0"/>
              </a:rPr>
              <a:t> serviettes </a:t>
            </a:r>
            <a:r>
              <a:rPr lang="en-US" sz="1200" dirty="0" err="1">
                <a:latin typeface="Avenir Medium" panose="02000503020000020003" pitchFamily="2" charset="0"/>
              </a:rPr>
              <a:t>sont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fabriquées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pâte de 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vierge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blanchies</a:t>
            </a:r>
            <a:r>
              <a:rPr lang="en-US" sz="1200" dirty="0">
                <a:latin typeface="Avenir Medium" panose="02000503020000020003" pitchFamily="2" charset="0"/>
              </a:rPr>
              <a:t> avec du chlore </a:t>
            </a:r>
            <a:r>
              <a:rPr lang="en-US" sz="1200" dirty="0" err="1">
                <a:latin typeface="Avenir Medium" panose="02000503020000020003" pitchFamily="2" charset="0"/>
              </a:rPr>
              <a:t>nocif</a:t>
            </a:r>
            <a:r>
              <a:rPr lang="en-US" sz="1200" dirty="0">
                <a:latin typeface="Avenir Medium" panose="02000503020000020003" pitchFamily="2" charset="0"/>
              </a:rPr>
              <a:t> pour la </a:t>
            </a:r>
            <a:r>
              <a:rPr lang="en-US" sz="1200" dirty="0" err="1">
                <a:latin typeface="Avenir Medium" panose="02000503020000020003" pitchFamily="2" charset="0"/>
              </a:rPr>
              <a:t>terre</a:t>
            </a:r>
            <a:r>
              <a:rPr lang="en-US" sz="1200" dirty="0">
                <a:latin typeface="Avenir Medium" panose="02000503020000020003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88565-0106-F985-A5D2-06E40AD8ABC5}"/>
              </a:ext>
            </a:extLst>
          </p:cNvPr>
          <p:cNvSpPr txBox="1"/>
          <p:nvPr/>
        </p:nvSpPr>
        <p:spPr>
          <a:xfrm>
            <a:off x="3142113" y="4752331"/>
            <a:ext cx="3291090" cy="213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Techniquement</a:t>
            </a:r>
            <a:r>
              <a:rPr lang="en-US" sz="1200" dirty="0">
                <a:latin typeface="Avenir Medium" panose="02000503020000020003" pitchFamily="2" charset="0"/>
              </a:rPr>
              <a:t> compostable, </a:t>
            </a:r>
            <a:r>
              <a:rPr lang="en-US" sz="1200" dirty="0" err="1">
                <a:latin typeface="Avenir Medium" panose="02000503020000020003" pitchFamily="2" charset="0"/>
              </a:rPr>
              <a:t>cependant</a:t>
            </a:r>
            <a:r>
              <a:rPr lang="en-US" sz="1200" dirty="0">
                <a:latin typeface="Avenir Medium" panose="02000503020000020003" pitchFamily="2" charset="0"/>
              </a:rPr>
              <a:t>, le </a:t>
            </a:r>
            <a:r>
              <a:rPr lang="en-US" sz="1200" dirty="0" err="1">
                <a:latin typeface="Avenir Medium" panose="02000503020000020003" pitchFamily="2" charset="0"/>
              </a:rPr>
              <a:t>blanchiment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ajoute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produits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chimiques</a:t>
            </a:r>
            <a:r>
              <a:rPr lang="en-US" sz="1200" dirty="0">
                <a:latin typeface="Avenir Medium" panose="02000503020000020003" pitchFamily="2" charset="0"/>
              </a:rPr>
              <a:t> au </a:t>
            </a:r>
            <a:r>
              <a:rPr lang="en-US" sz="1200" dirty="0" err="1">
                <a:latin typeface="Avenir Medium" panose="02000503020000020003" pitchFamily="2" charset="0"/>
              </a:rPr>
              <a:t>processus</a:t>
            </a:r>
            <a:r>
              <a:rPr lang="en-US" sz="1200" dirty="0">
                <a:latin typeface="Avenir Medium" panose="02000503020000020003" pitchFamily="2" charset="0"/>
              </a:rPr>
              <a:t> de fabrication qui </a:t>
            </a:r>
            <a:r>
              <a:rPr lang="en-US" sz="1200" dirty="0" err="1">
                <a:latin typeface="Avenir Medium" panose="02000503020000020003" pitchFamily="2" charset="0"/>
              </a:rPr>
              <a:t>pourraient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avoir</a:t>
            </a:r>
            <a:r>
              <a:rPr lang="en-US" sz="1200" dirty="0">
                <a:latin typeface="Avenir Medium" panose="02000503020000020003" pitchFamily="2" charset="0"/>
              </a:rPr>
              <a:t> des </a:t>
            </a:r>
            <a:r>
              <a:rPr lang="en-US" sz="1200" dirty="0" err="1">
                <a:latin typeface="Avenir Medium" panose="02000503020000020003" pitchFamily="2" charset="0"/>
              </a:rPr>
              <a:t>effets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néfastes</a:t>
            </a:r>
            <a:r>
              <a:rPr lang="en-US" sz="1200" dirty="0">
                <a:latin typeface="Avenir Medium" panose="02000503020000020003" pitchFamily="2" charset="0"/>
              </a:rPr>
              <a:t> sur </a:t>
            </a:r>
            <a:r>
              <a:rPr lang="en-US" sz="1200" dirty="0" err="1">
                <a:latin typeface="Avenir Medium" panose="02000503020000020003" pitchFamily="2" charset="0"/>
              </a:rPr>
              <a:t>l'environnement</a:t>
            </a:r>
            <a:r>
              <a:rPr lang="en-US" sz="1200" dirty="0">
                <a:latin typeface="Avenir Medium" panose="02000503020000020003" pitchFamily="2" charset="0"/>
              </a:rPr>
              <a:t>.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pâte de </a:t>
            </a:r>
            <a:r>
              <a:rPr lang="en-US" sz="1200" dirty="0" err="1">
                <a:latin typeface="Avenir Medium" panose="02000503020000020003" pitchFamily="2" charset="0"/>
              </a:rPr>
              <a:t>bois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vierge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Souvent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vendu</a:t>
            </a:r>
            <a:r>
              <a:rPr lang="en-US" sz="1200" dirty="0">
                <a:latin typeface="Avenir Medium" panose="02000503020000020003" pitchFamily="2" charset="0"/>
              </a:rPr>
              <a:t> dans des </a:t>
            </a:r>
            <a:r>
              <a:rPr lang="en-US" sz="1200" dirty="0" err="1">
                <a:latin typeface="Avenir Medium" panose="02000503020000020003" pitchFamily="2" charset="0"/>
              </a:rPr>
              <a:t>emballages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moins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respectueux</a:t>
            </a:r>
            <a:r>
              <a:rPr lang="en-US" sz="1200" dirty="0">
                <a:latin typeface="Avenir Medium" panose="02000503020000020003" pitchFamily="2" charset="0"/>
              </a:rPr>
              <a:t> de la </a:t>
            </a:r>
            <a:r>
              <a:rPr lang="en-US" sz="1200" dirty="0" err="1">
                <a:latin typeface="Avenir Medium" panose="02000503020000020003" pitchFamily="2" charset="0"/>
              </a:rPr>
              <a:t>planète</a:t>
            </a:r>
            <a:r>
              <a:rPr lang="en-US" sz="1200" dirty="0">
                <a:latin typeface="Avenir Medium" panose="02000503020000020003" pitchFamily="2" charset="0"/>
              </a:rPr>
              <a:t>, </a:t>
            </a:r>
            <a:r>
              <a:rPr lang="en-US" sz="1200" dirty="0" err="1">
                <a:latin typeface="Avenir Medium" panose="02000503020000020003" pitchFamily="2" charset="0"/>
              </a:rPr>
              <a:t>dont</a:t>
            </a:r>
            <a:r>
              <a:rPr lang="en-US" sz="1200" dirty="0">
                <a:latin typeface="Avenir Medium" panose="02000503020000020003" pitchFamily="2" charset="0"/>
              </a:rPr>
              <a:t> la </a:t>
            </a:r>
            <a:r>
              <a:rPr lang="en-US" sz="1200" dirty="0" err="1">
                <a:latin typeface="Avenir Medium" panose="02000503020000020003" pitchFamily="2" charset="0"/>
              </a:rPr>
              <a:t>décomposition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peut</a:t>
            </a:r>
            <a:r>
              <a:rPr lang="en-US" sz="1200" dirty="0">
                <a:latin typeface="Avenir Medium" panose="02000503020000020003" pitchFamily="2" charset="0"/>
              </a:rPr>
              <a:t> prendre des </a:t>
            </a:r>
            <a:r>
              <a:rPr lang="en-US" sz="1200" dirty="0" err="1">
                <a:latin typeface="Avenir Medium" panose="02000503020000020003" pitchFamily="2" charset="0"/>
              </a:rPr>
              <a:t>centaines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d'années</a:t>
            </a:r>
            <a:r>
              <a:rPr lang="en-US" sz="1200" dirty="0">
                <a:latin typeface="Avenir Medium" panose="02000503020000020003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521A1C-E862-AE1D-BA05-BA9FB58A2C88}"/>
              </a:ext>
            </a:extLst>
          </p:cNvPr>
          <p:cNvSpPr txBox="1"/>
          <p:nvPr/>
        </p:nvSpPr>
        <p:spPr>
          <a:xfrm>
            <a:off x="8086980" y="3418200"/>
            <a:ext cx="234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Fabriqué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partir</a:t>
            </a:r>
            <a:r>
              <a:rPr lang="en-US" sz="1200" dirty="0">
                <a:latin typeface="Avenir Medium" panose="02000503020000020003" pitchFamily="2" charset="0"/>
              </a:rPr>
              <a:t> de papier </a:t>
            </a:r>
            <a:r>
              <a:rPr lang="en-US" sz="1200" dirty="0" err="1">
                <a:latin typeface="Avenir Medium" panose="02000503020000020003" pitchFamily="2" charset="0"/>
              </a:rPr>
              <a:t>recyclé</a:t>
            </a:r>
            <a:r>
              <a:rPr lang="en-US" sz="1200" dirty="0">
                <a:latin typeface="Avenir Medium" panose="02000503020000020003" pitchFamily="2" charset="0"/>
              </a:rPr>
              <a:t> post-</a:t>
            </a:r>
            <a:r>
              <a:rPr lang="en-US" sz="1200" dirty="0" err="1">
                <a:latin typeface="Avenir Medium" panose="02000503020000020003" pitchFamily="2" charset="0"/>
              </a:rPr>
              <a:t>consommation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Non </a:t>
            </a:r>
            <a:r>
              <a:rPr lang="en-US" sz="1200" dirty="0" err="1">
                <a:latin typeface="Avenir Medium" panose="02000503020000020003" pitchFamily="2" charset="0"/>
              </a:rPr>
              <a:t>blanchi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04DDBF-73E8-FE31-D00C-4DC68A144A3C}"/>
              </a:ext>
            </a:extLst>
          </p:cNvPr>
          <p:cNvSpPr txBox="1"/>
          <p:nvPr/>
        </p:nvSpPr>
        <p:spPr>
          <a:xfrm>
            <a:off x="7612143" y="4852294"/>
            <a:ext cx="329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100% Compostable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Contenu</a:t>
            </a:r>
            <a:r>
              <a:rPr lang="en-US" sz="1200" dirty="0">
                <a:latin typeface="Avenir Medium" panose="02000503020000020003" pitchFamily="2" charset="0"/>
              </a:rPr>
              <a:t> 100% </a:t>
            </a:r>
            <a:r>
              <a:rPr lang="en-US" sz="1200" dirty="0" err="1">
                <a:latin typeface="Avenir Medium" panose="02000503020000020003" pitchFamily="2" charset="0"/>
              </a:rPr>
              <a:t>recyclé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venir Medium" panose="02000503020000020003" pitchFamily="2" charset="0"/>
              </a:rPr>
              <a:t>Conditionné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en</a:t>
            </a:r>
            <a:r>
              <a:rPr lang="en-US" sz="1200" dirty="0">
                <a:latin typeface="Avenir Medium" panose="02000503020000020003" pitchFamily="2" charset="0"/>
              </a:rPr>
              <a:t> 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Les serviettes non </a:t>
            </a:r>
            <a:r>
              <a:rPr lang="en-US" sz="1200" dirty="0" err="1">
                <a:latin typeface="Avenir Medium" panose="02000503020000020003" pitchFamily="2" charset="0"/>
              </a:rPr>
              <a:t>blanchies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nécessitent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moins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d'énergie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à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fabriquer</a:t>
            </a:r>
            <a:r>
              <a:rPr lang="en-US" sz="1200" dirty="0">
                <a:latin typeface="Avenir Medium" panose="02000503020000020003" pitchFamily="2" charset="0"/>
              </a:rPr>
              <a:t>, </a:t>
            </a:r>
            <a:r>
              <a:rPr lang="en-US" sz="1200" dirty="0" err="1">
                <a:latin typeface="Avenir Medium" panose="02000503020000020003" pitchFamily="2" charset="0"/>
              </a:rPr>
              <a:t>sont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moins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transformées</a:t>
            </a:r>
            <a:r>
              <a:rPr lang="en-US" sz="1200" dirty="0">
                <a:latin typeface="Avenir Medium" panose="02000503020000020003" pitchFamily="2" charset="0"/>
              </a:rPr>
              <a:t> et </a:t>
            </a:r>
            <a:r>
              <a:rPr lang="en-US" sz="1200" dirty="0" err="1">
                <a:latin typeface="Avenir Medium" panose="02000503020000020003" pitchFamily="2" charset="0"/>
              </a:rPr>
              <a:t>sont</a:t>
            </a:r>
            <a:r>
              <a:rPr lang="en-US" sz="1200" dirty="0">
                <a:latin typeface="Avenir Medium" panose="02000503020000020003" pitchFamily="2" charset="0"/>
              </a:rPr>
              <a:t> </a:t>
            </a:r>
            <a:r>
              <a:rPr lang="en-US" sz="1200" dirty="0" err="1">
                <a:latin typeface="Avenir Medium" panose="02000503020000020003" pitchFamily="2" charset="0"/>
              </a:rPr>
              <a:t>meilleures</a:t>
            </a:r>
            <a:r>
              <a:rPr lang="en-US" sz="1200" dirty="0">
                <a:latin typeface="Avenir Medium" panose="02000503020000020003" pitchFamily="2" charset="0"/>
              </a:rPr>
              <a:t> pour </a:t>
            </a:r>
            <a:r>
              <a:rPr lang="en-US" sz="1200" dirty="0" err="1">
                <a:latin typeface="Avenir Medium" panose="02000503020000020003" pitchFamily="2" charset="0"/>
              </a:rPr>
              <a:t>l'environnement</a:t>
            </a:r>
            <a:r>
              <a:rPr lang="en-US" sz="1200" dirty="0">
                <a:latin typeface="Avenir Medium" panose="02000503020000020003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73F46-BF60-1159-F8C3-59F5F58062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41" y="1072337"/>
            <a:ext cx="2133600" cy="210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C4D09-C042-C161-9F8B-B22540548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888" y="1072337"/>
            <a:ext cx="2133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duct Comparison" id="{B2D4739B-F63F-3449-9458-5A2EEBE5F05F}" vid="{0BB76F45-D87B-A44C-8AA9-BB45DAF033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1398</Words>
  <Application>Microsoft Macintosh PowerPoint</Application>
  <PresentationFormat>Widescreen</PresentationFormat>
  <Paragraphs>347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Avenir Black</vt:lpstr>
      <vt:lpstr>Avenir Book</vt:lpstr>
      <vt:lpstr>Avenir Medium</vt:lpstr>
      <vt:lpstr>Avenir Next Demi Bold</vt:lpstr>
      <vt:lpstr>Avenir Next Medium</vt:lpstr>
      <vt:lpstr>Avenir Next Regular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 Biotraps</dc:creator>
  <cp:lastModifiedBy>Team Biotraps</cp:lastModifiedBy>
  <cp:revision>54</cp:revision>
  <dcterms:created xsi:type="dcterms:W3CDTF">2024-01-18T19:29:57Z</dcterms:created>
  <dcterms:modified xsi:type="dcterms:W3CDTF">2024-01-26T17:05:48Z</dcterms:modified>
</cp:coreProperties>
</file>