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/>
          <a:lstStyle>
            <a:lvl1pPr marL="300875" indent="-131851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jpe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2.jpeg"/><Relationship Id="rId13" Type="http://schemas.openxmlformats.org/officeDocument/2006/relationships/image" Target="../media/image3.jpeg"/><Relationship Id="rId14" Type="http://schemas.openxmlformats.org/officeDocument/2006/relationships/image" Target="../media/image4.jpe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85741" y="-6835"/>
            <a:ext cx="5815895" cy="425512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IRCH CUTLERY"/>
          <p:cNvSpPr txBox="1"/>
          <p:nvPr/>
        </p:nvSpPr>
        <p:spPr>
          <a:xfrm>
            <a:off x="4547163" y="292554"/>
            <a:ext cx="6220749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556F3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COUTELLERIE EN BOULEAU</a:t>
            </a:r>
          </a:p>
        </p:txBody>
      </p:sp>
      <p:sp>
        <p:nvSpPr>
          <p:cNvPr id="153" name="Material: 100% Birch Wood…"/>
          <p:cNvSpPr txBox="1"/>
          <p:nvPr/>
        </p:nvSpPr>
        <p:spPr>
          <a:xfrm>
            <a:off x="4547163" y="1170957"/>
            <a:ext cx="6057265" cy="2410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556F3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MATÉRIEL: </a:t>
            </a:r>
            <a:r>
              <a:rPr>
                <a:latin typeface="Avenir Next Medium"/>
                <a:ea typeface="Avenir Next Medium"/>
                <a:cs typeface="Avenir Next Medium"/>
                <a:sym typeface="Avenir Next Medium"/>
              </a:rPr>
              <a:t>100% bois de bouleau</a:t>
            </a:r>
            <a:endParaRPr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algn="l">
              <a:lnSpc>
                <a:spcPct val="40000"/>
              </a:lnSpc>
              <a:defRPr sz="27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  <a:p>
            <a:pPr algn="l">
              <a:defRPr sz="27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Certifié FSC, issu de forêts </a:t>
            </a:r>
          </a:p>
          <a:p>
            <a:pPr algn="l">
              <a:defRPr sz="27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gérées durablement</a:t>
            </a:r>
            <a:endParaRPr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algn="l">
              <a:defRPr sz="2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154" name="CLAIMS:…"/>
          <p:cNvSpPr txBox="1"/>
          <p:nvPr/>
        </p:nvSpPr>
        <p:spPr>
          <a:xfrm>
            <a:off x="11458046" y="292554"/>
            <a:ext cx="7239283" cy="3954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556F3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AVANTAGES: </a:t>
            </a:r>
          </a:p>
          <a:p>
            <a:pPr algn="l">
              <a:lnSpc>
                <a:spcPct val="40000"/>
              </a:lnSpc>
              <a:defRPr sz="1900">
                <a:solidFill>
                  <a:srgbClr val="556F3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algn="l" defTabSz="457200">
              <a:defRPr spc="73" sz="19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• Compostable à domicile et accepté dans tous </a:t>
            </a:r>
          </a:p>
          <a:p>
            <a:pPr algn="l" defTabSz="457200">
              <a:defRPr spc="73" sz="19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les établissements </a:t>
            </a:r>
          </a:p>
          <a:p>
            <a:pPr algn="l" defTabSz="457200">
              <a:defRPr spc="73" sz="19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• Fourchettes aiguisées, cuillère plus profonde,   lame de couteau affûtée</a:t>
            </a:r>
          </a:p>
          <a:p>
            <a:pPr algn="l" defTabSz="457200">
              <a:defRPr spc="73" sz="19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• Solide et durable</a:t>
            </a:r>
          </a:p>
          <a:p>
            <a:pPr algn="l" defTabSz="457200">
              <a:defRPr spc="73" sz="19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• Flexible et allant au micro-ondes</a:t>
            </a:r>
          </a:p>
          <a:p>
            <a:pPr algn="l" defTabSz="457200">
              <a:defRPr spc="73" sz="19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• La boîte est recyclable</a:t>
            </a:r>
          </a:p>
          <a:p>
            <a:pPr algn="l" defTabSz="457200">
              <a:defRPr spc="73" sz="19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• Conforme à toutes les interdictions fédérales </a:t>
            </a:r>
          </a:p>
          <a:p>
            <a:pPr algn="l" defTabSz="457200">
              <a:defRPr spc="73" sz="19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  et locales de plastique</a:t>
            </a:r>
          </a:p>
          <a:p>
            <a:pPr algn="l" defTabSz="457200">
              <a:defRPr spc="73" sz="19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• Exempt de produits chimiques nocifs (PFAS)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03735" y="12644841"/>
            <a:ext cx="4643450" cy="100262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10858143000435…"/>
          <p:cNvSpPr txBox="1"/>
          <p:nvPr/>
        </p:nvSpPr>
        <p:spPr>
          <a:xfrm>
            <a:off x="168364" y="6970591"/>
            <a:ext cx="2643628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10858143000435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Paquet de 250 - Ensemble de coutellerie de service en bouleau - 1 cuillère, 1 couteau, 1 fourchette, 1 serviette de table - 2/caisse 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 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6730" y="4570579"/>
            <a:ext cx="2406898" cy="2406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63164" y="4570579"/>
            <a:ext cx="2406898" cy="2406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49150" y="4570579"/>
            <a:ext cx="2406898" cy="2406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75206" y="4570579"/>
            <a:ext cx="2406898" cy="2406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05 window.jpeg" descr="05 window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589319" y="4576929"/>
            <a:ext cx="2413003" cy="2413003"/>
          </a:xfrm>
          <a:prstGeom prst="rect">
            <a:avLst/>
          </a:prstGeom>
          <a:ln w="12700">
            <a:solidFill>
              <a:srgbClr val="5C794E"/>
            </a:solidFill>
            <a:miter lim="400000"/>
          </a:ln>
        </p:spPr>
      </p:pic>
      <p:sp>
        <p:nvSpPr>
          <p:cNvPr id="162" name="10858143000206…"/>
          <p:cNvSpPr txBox="1"/>
          <p:nvPr/>
        </p:nvSpPr>
        <p:spPr>
          <a:xfrm>
            <a:off x="3395362" y="6970591"/>
            <a:ext cx="234265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10858143000206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Fourchette emballée individuellement 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Distributeur, 2 x 500 unités</a:t>
            </a:r>
          </a:p>
        </p:txBody>
      </p:sp>
      <p:sp>
        <p:nvSpPr>
          <p:cNvPr id="163" name="10858143000404…"/>
          <p:cNvSpPr txBox="1"/>
          <p:nvPr/>
        </p:nvSpPr>
        <p:spPr>
          <a:xfrm>
            <a:off x="6481274" y="6970591"/>
            <a:ext cx="234265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10858143000404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Couteau emballé individuellement 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Distributeur, 2 x 500 unités</a:t>
            </a:r>
          </a:p>
        </p:txBody>
      </p:sp>
      <p:sp>
        <p:nvSpPr>
          <p:cNvPr id="164" name="10858143000398…"/>
          <p:cNvSpPr txBox="1"/>
          <p:nvPr/>
        </p:nvSpPr>
        <p:spPr>
          <a:xfrm>
            <a:off x="9507328" y="6970591"/>
            <a:ext cx="234265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10858143000398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Cuillère emballée individuellement 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Distributeur, 2 x 500 unités</a:t>
            </a:r>
          </a:p>
        </p:txBody>
      </p:sp>
      <p:sp>
        <p:nvSpPr>
          <p:cNvPr id="165" name="10858143000992…"/>
          <p:cNvSpPr txBox="1"/>
          <p:nvPr/>
        </p:nvSpPr>
        <p:spPr>
          <a:xfrm>
            <a:off x="12610830" y="6970591"/>
            <a:ext cx="234265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10858143000992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Couteaux en bouleau Greenlid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24 unités - 24/caisse</a:t>
            </a:r>
          </a:p>
        </p:txBody>
      </p:sp>
      <p:sp>
        <p:nvSpPr>
          <p:cNvPr id="166" name="10858143000954…"/>
          <p:cNvSpPr txBox="1"/>
          <p:nvPr/>
        </p:nvSpPr>
        <p:spPr>
          <a:xfrm>
            <a:off x="15712470" y="6970591"/>
            <a:ext cx="2342653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10858143000954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Fourchettes en bouleau Greenlid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24 unités - 24/caisse</a:t>
            </a:r>
          </a:p>
        </p:txBody>
      </p:sp>
      <p:sp>
        <p:nvSpPr>
          <p:cNvPr id="167" name="10858143000978…"/>
          <p:cNvSpPr txBox="1"/>
          <p:nvPr/>
        </p:nvSpPr>
        <p:spPr>
          <a:xfrm>
            <a:off x="18743437" y="6970591"/>
            <a:ext cx="234265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10858143000978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Cuillères en bouleau Greenlid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24 unités - 24/caisse</a:t>
            </a:r>
          </a:p>
        </p:txBody>
      </p:sp>
      <p:sp>
        <p:nvSpPr>
          <p:cNvPr id="168" name="10858143000930…"/>
          <p:cNvSpPr txBox="1"/>
          <p:nvPr/>
        </p:nvSpPr>
        <p:spPr>
          <a:xfrm>
            <a:off x="21685135" y="6970591"/>
            <a:ext cx="264362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10858143000930</a:t>
            </a:r>
            <a:endParaRPr b="1">
              <a:solidFill>
                <a:srgbClr val="ADC46B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Emballage d’ustensiles mixtes Greenlid - 24 unités (couteau, fourchette, cuillère) 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 24/Caisse</a:t>
            </a:r>
          </a:p>
        </p:txBody>
      </p:sp>
      <p:sp>
        <p:nvSpPr>
          <p:cNvPr id="169" name="10858143000428…"/>
          <p:cNvSpPr txBox="1"/>
          <p:nvPr/>
        </p:nvSpPr>
        <p:spPr>
          <a:xfrm>
            <a:off x="318853" y="11496296"/>
            <a:ext cx="2342652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10858143000428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Ustensiles durables en bouleau- 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Paquet mixte de 150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(couteau, fourchette, cuillère) - 16/Caisse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674939" y="9077707"/>
            <a:ext cx="2417715" cy="2413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708262" y="9077707"/>
            <a:ext cx="2413003" cy="2413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2575654" y="9077707"/>
            <a:ext cx="2413003" cy="2413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1010309.jpeg" descr="P1010309.jpe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83678" y="9084057"/>
            <a:ext cx="2413001" cy="2413003"/>
          </a:xfrm>
          <a:prstGeom prst="rect">
            <a:avLst/>
          </a:prstGeom>
          <a:ln w="12700">
            <a:solidFill>
              <a:srgbClr val="5C794E"/>
            </a:solidFill>
            <a:miter lim="400000"/>
          </a:ln>
        </p:spPr>
      </p:pic>
      <p:sp>
        <p:nvSpPr>
          <p:cNvPr id="174" name="10834032000762…"/>
          <p:cNvSpPr txBox="1"/>
          <p:nvPr/>
        </p:nvSpPr>
        <p:spPr>
          <a:xfrm>
            <a:off x="3395362" y="11496296"/>
            <a:ext cx="2342652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10834032000762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Fourchettes en bouleau Greenlid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50 unités - 24/caisse</a:t>
            </a:r>
          </a:p>
        </p:txBody>
      </p:sp>
      <p:sp>
        <p:nvSpPr>
          <p:cNvPr id="175" name="10834032000786…"/>
          <p:cNvSpPr txBox="1"/>
          <p:nvPr/>
        </p:nvSpPr>
        <p:spPr>
          <a:xfrm>
            <a:off x="6481274" y="11496296"/>
            <a:ext cx="2342652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10834032000786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Cuillères en bouleau Greenlid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50 unités - 24/caisse</a:t>
            </a:r>
          </a:p>
        </p:txBody>
      </p:sp>
      <p:sp>
        <p:nvSpPr>
          <p:cNvPr id="176" name="10834032000779…"/>
          <p:cNvSpPr txBox="1"/>
          <p:nvPr/>
        </p:nvSpPr>
        <p:spPr>
          <a:xfrm>
            <a:off x="9507328" y="11496296"/>
            <a:ext cx="2342652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10834032000779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Couteaux en bouleau Greenlid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50 unités - 24/caisse</a:t>
            </a:r>
          </a:p>
        </p:txBody>
      </p:sp>
      <p:sp>
        <p:nvSpPr>
          <p:cNvPr id="177" name="10834032000182…"/>
          <p:cNvSpPr txBox="1"/>
          <p:nvPr/>
        </p:nvSpPr>
        <p:spPr>
          <a:xfrm>
            <a:off x="12610830" y="11496296"/>
            <a:ext cx="234265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10834032000182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Fourchette en bouleau 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Greenlid, en vrac  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Caisse de 2000</a:t>
            </a:r>
          </a:p>
        </p:txBody>
      </p:sp>
      <p:sp>
        <p:nvSpPr>
          <p:cNvPr id="178" name="10834032000199…"/>
          <p:cNvSpPr txBox="1"/>
          <p:nvPr/>
        </p:nvSpPr>
        <p:spPr>
          <a:xfrm>
            <a:off x="15712470" y="11496296"/>
            <a:ext cx="2342653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10834032000199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Cuillère en bouleau 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Greenlid, en vrac 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Caisse de 2000</a:t>
            </a:r>
          </a:p>
        </p:txBody>
      </p:sp>
      <p:sp>
        <p:nvSpPr>
          <p:cNvPr id="179" name="10834032000205…"/>
          <p:cNvSpPr txBox="1"/>
          <p:nvPr/>
        </p:nvSpPr>
        <p:spPr>
          <a:xfrm>
            <a:off x="18743437" y="11496296"/>
            <a:ext cx="234265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10834032000205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Cuillère en bouleau 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Greenlid, en vrac 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Caisse de 2000</a:t>
            </a:r>
          </a:p>
        </p:txBody>
      </p:sp>
      <p:sp>
        <p:nvSpPr>
          <p:cNvPr id="180" name="10834032000793…"/>
          <p:cNvSpPr txBox="1"/>
          <p:nvPr/>
        </p:nvSpPr>
        <p:spPr>
          <a:xfrm>
            <a:off x="21685135" y="11496296"/>
            <a:ext cx="264362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10834032000793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Ensemble de coutellerie de service en bouleau - 1 couteau, 1 fourchette, 1 serviette de table -500/caisse </a:t>
            </a:r>
          </a:p>
        </p:txBody>
      </p:sp>
      <p:pic>
        <p:nvPicPr>
          <p:cNvPr id="181" name="01c window.jpeg" descr="01c window.jpe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5712419" y="4576929"/>
            <a:ext cx="2413003" cy="2413003"/>
          </a:xfrm>
          <a:prstGeom prst="rect">
            <a:avLst/>
          </a:prstGeom>
          <a:ln w="12700">
            <a:solidFill>
              <a:srgbClr val="627F54"/>
            </a:solidFill>
            <a:miter lim="400000"/>
          </a:ln>
        </p:spPr>
      </p:pic>
      <p:pic>
        <p:nvPicPr>
          <p:cNvPr id="182" name="07 window.jpeg" descr="07 window.jpe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8717626" y="4576929"/>
            <a:ext cx="2413003" cy="2413003"/>
          </a:xfrm>
          <a:prstGeom prst="rect">
            <a:avLst/>
          </a:prstGeom>
          <a:ln w="12700">
            <a:solidFill>
              <a:srgbClr val="627F54"/>
            </a:solidFill>
            <a:miter lim="400000"/>
          </a:ln>
        </p:spPr>
      </p:pic>
      <p:pic>
        <p:nvPicPr>
          <p:cNvPr id="183" name="BILINGUAL cutlery_front.png" descr="BILINGUAL cutlery_front.png"/>
          <p:cNvPicPr>
            <a:picLocks noChangeAspect="1"/>
          </p:cNvPicPr>
          <p:nvPr/>
        </p:nvPicPr>
        <p:blipFill>
          <a:blip r:embed="rId15">
            <a:extLst/>
          </a:blip>
          <a:srcRect l="8217" t="0" r="0" b="1329"/>
          <a:stretch>
            <a:fillRect/>
          </a:stretch>
        </p:blipFill>
        <p:spPr>
          <a:xfrm>
            <a:off x="21803822" y="4576966"/>
            <a:ext cx="2413003" cy="2354624"/>
          </a:xfrm>
          <a:prstGeom prst="rect">
            <a:avLst/>
          </a:prstGeom>
          <a:ln w="12700">
            <a:solidFill>
              <a:srgbClr val="5D7A4E"/>
            </a:solidFill>
            <a:miter lim="400000"/>
          </a:ln>
        </p:spPr>
      </p:pic>
      <p:pic>
        <p:nvPicPr>
          <p:cNvPr id="184" name="forks.png" descr="forks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360187" y="9084057"/>
            <a:ext cx="2413003" cy="2413003"/>
          </a:xfrm>
          <a:prstGeom prst="rect">
            <a:avLst/>
          </a:prstGeom>
          <a:ln w="12700">
            <a:solidFill>
              <a:srgbClr val="5C794E"/>
            </a:solidFill>
            <a:miter lim="400000"/>
          </a:ln>
        </p:spPr>
      </p:pic>
      <p:pic>
        <p:nvPicPr>
          <p:cNvPr id="185" name="spoons.png" descr="spoons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6446098" y="9084057"/>
            <a:ext cx="2413001" cy="2413003"/>
          </a:xfrm>
          <a:prstGeom prst="rect">
            <a:avLst/>
          </a:prstGeom>
          <a:ln w="12700">
            <a:solidFill>
              <a:srgbClr val="5C794E"/>
            </a:solidFill>
            <a:miter lim="400000"/>
          </a:ln>
        </p:spPr>
      </p:pic>
      <p:pic>
        <p:nvPicPr>
          <p:cNvPr id="186" name="knives.png" descr="knives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9472152" y="9084057"/>
            <a:ext cx="2413003" cy="2413003"/>
          </a:xfrm>
          <a:prstGeom prst="rect">
            <a:avLst/>
          </a:prstGeom>
          <a:ln w="12700">
            <a:solidFill>
              <a:srgbClr val="5C794E"/>
            </a:solidFill>
            <a:miter lim="400000"/>
          </a:ln>
        </p:spPr>
      </p:pic>
      <p:pic>
        <p:nvPicPr>
          <p:cNvPr id="187" name="3 piece cutlery set.png" descr="3 piece cutlery set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1800447" y="9084057"/>
            <a:ext cx="2413003" cy="2413003"/>
          </a:xfrm>
          <a:prstGeom prst="rect">
            <a:avLst/>
          </a:prstGeom>
          <a:ln w="12700">
            <a:solidFill>
              <a:srgbClr val="5C794E"/>
            </a:solidFill>
            <a:miter lim="400000"/>
          </a:ln>
        </p:spPr>
      </p:pic>
      <p:pic>
        <p:nvPicPr>
          <p:cNvPr id="188" name="Greenlid Circularjpg copy.png" descr="Greenlid Circularjpg copy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013962" y="711165"/>
            <a:ext cx="2643628" cy="2642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