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2.jpeg"/><Relationship Id="rId13" Type="http://schemas.openxmlformats.org/officeDocument/2006/relationships/image" Target="../media/image3.jpeg"/><Relationship Id="rId14" Type="http://schemas.openxmlformats.org/officeDocument/2006/relationships/image" Target="../media/image4.jpe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85741" y="-6834"/>
            <a:ext cx="5815894" cy="425512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IRCH CUTLERY"/>
          <p:cNvSpPr txBox="1"/>
          <p:nvPr/>
        </p:nvSpPr>
        <p:spPr>
          <a:xfrm>
            <a:off x="4710646" y="371110"/>
            <a:ext cx="358262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556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BIRCH CUTLERY</a:t>
            </a:r>
          </a:p>
        </p:txBody>
      </p:sp>
      <p:sp>
        <p:nvSpPr>
          <p:cNvPr id="153" name="Material: 100% Birch Wood…"/>
          <p:cNvSpPr txBox="1"/>
          <p:nvPr/>
        </p:nvSpPr>
        <p:spPr>
          <a:xfrm>
            <a:off x="4710648" y="1029987"/>
            <a:ext cx="6057264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556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Material:</a:t>
            </a:r>
            <a:r>
              <a:rPr>
                <a:latin typeface="Avenir Next Regular"/>
                <a:ea typeface="Avenir Next Regular"/>
                <a:cs typeface="Avenir Next Regular"/>
                <a:sym typeface="Avenir Next Regular"/>
              </a:rPr>
              <a:t> 100% Birch Wood</a:t>
            </a:r>
            <a:endParaRPr b="1">
              <a:latin typeface="Avenir Next Regular"/>
              <a:ea typeface="Avenir Next Regular"/>
              <a:cs typeface="Avenir Next Regular"/>
              <a:sym typeface="Avenir Next Regular"/>
            </a:endParaRPr>
          </a:p>
          <a:p>
            <a:pPr algn="l">
              <a:defRPr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algn="l">
              <a:defRPr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FSC certified and sustainably grown</a:t>
            </a:r>
          </a:p>
          <a:p>
            <a:pPr algn="l">
              <a:defRPr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The Forest Stewardship Council ensures that all birch used has been sustainably grown with the planet as a priority </a:t>
            </a:r>
            <a:endParaRPr>
              <a:solidFill>
                <a:srgbClr val="556F3F"/>
              </a:solidFill>
            </a:endParaRPr>
          </a:p>
          <a:p>
            <a:pPr algn="l">
              <a:defRPr sz="2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algn="l"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154" name="CLAIMS:…"/>
          <p:cNvSpPr txBox="1"/>
          <p:nvPr/>
        </p:nvSpPr>
        <p:spPr>
          <a:xfrm>
            <a:off x="11458047" y="422094"/>
            <a:ext cx="7239281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556F3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CLAIMS:</a:t>
            </a:r>
            <a:r>
              <a:rPr>
                <a:solidFill>
                  <a:srgbClr val="567543"/>
                </a:solidFill>
              </a:rPr>
              <a:t> </a:t>
            </a:r>
            <a:endParaRPr>
              <a:solidFill>
                <a:srgbClr val="567543"/>
              </a:solidFill>
            </a:endParaRPr>
          </a:p>
          <a:p>
            <a:pPr algn="l">
              <a:defRPr sz="22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• Home compostable and accepted in every facility </a:t>
            </a:r>
          </a:p>
          <a:p>
            <a:pPr algn="l">
              <a:defRPr sz="22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• Sharp fork prongs, deeper spoon, serrated knife blade</a:t>
            </a:r>
          </a:p>
          <a:p>
            <a:pPr algn="l">
              <a:defRPr sz="22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• Strong and sturdy</a:t>
            </a:r>
          </a:p>
          <a:p>
            <a:pPr algn="l">
              <a:defRPr sz="22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• Flexible and microwavable</a:t>
            </a:r>
          </a:p>
          <a:p>
            <a:pPr algn="l">
              <a:defRPr sz="22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• Wrapped in recyclable kraft paper</a:t>
            </a:r>
          </a:p>
          <a:p>
            <a:pPr algn="l">
              <a:defRPr sz="22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• Box is recyclable</a:t>
            </a:r>
          </a:p>
          <a:p>
            <a:pPr algn="l">
              <a:defRPr sz="22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• Compliant with all federal and local plastic bans</a:t>
            </a:r>
          </a:p>
          <a:p>
            <a:pPr algn="l">
              <a:defRPr sz="22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• PFA and PLA Free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3735" y="12644841"/>
            <a:ext cx="4643449" cy="100262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10858143000435…"/>
          <p:cNvSpPr txBox="1"/>
          <p:nvPr/>
        </p:nvSpPr>
        <p:spPr>
          <a:xfrm>
            <a:off x="318971" y="7021391"/>
            <a:ext cx="234265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10858143000435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250 Pack - Dispenser Birch Cutlery Foodservice Set - 1 Spoon, 1 Knife, 1 Fork, 1 Napkin- 2/Case  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730" y="4570579"/>
            <a:ext cx="2406897" cy="2406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63164" y="4570579"/>
            <a:ext cx="2406897" cy="2406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49150" y="4570579"/>
            <a:ext cx="2406897" cy="2406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75206" y="4570579"/>
            <a:ext cx="2406897" cy="2406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05 window.jpeg" descr="05 window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589319" y="4576929"/>
            <a:ext cx="2413002" cy="2413002"/>
          </a:xfrm>
          <a:prstGeom prst="rect">
            <a:avLst/>
          </a:prstGeom>
          <a:ln w="12700">
            <a:solidFill>
              <a:srgbClr val="5C794E"/>
            </a:solidFill>
            <a:miter lim="400000"/>
          </a:ln>
        </p:spPr>
      </p:pic>
      <p:sp>
        <p:nvSpPr>
          <p:cNvPr id="162" name="10858143000206…"/>
          <p:cNvSpPr txBox="1"/>
          <p:nvPr/>
        </p:nvSpPr>
        <p:spPr>
          <a:xfrm>
            <a:off x="3395362" y="7021391"/>
            <a:ext cx="234265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10858143000206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Individually Wrapped Fork - 2 x 500 Unit Dispenser</a:t>
            </a:r>
          </a:p>
        </p:txBody>
      </p:sp>
      <p:sp>
        <p:nvSpPr>
          <p:cNvPr id="163" name="10858143000404…"/>
          <p:cNvSpPr txBox="1"/>
          <p:nvPr/>
        </p:nvSpPr>
        <p:spPr>
          <a:xfrm>
            <a:off x="6481274" y="7021391"/>
            <a:ext cx="234265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10858143000404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Individually Wrapped Knife - 2 x 500 Unit Dispenser</a:t>
            </a:r>
          </a:p>
        </p:txBody>
      </p:sp>
      <p:sp>
        <p:nvSpPr>
          <p:cNvPr id="164" name="10858143000398…"/>
          <p:cNvSpPr txBox="1"/>
          <p:nvPr/>
        </p:nvSpPr>
        <p:spPr>
          <a:xfrm>
            <a:off x="9507329" y="7021391"/>
            <a:ext cx="234265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10858143000398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Individually Wrapped Spoon - 2 x 500 Unit Dispenser</a:t>
            </a:r>
          </a:p>
        </p:txBody>
      </p:sp>
      <p:sp>
        <p:nvSpPr>
          <p:cNvPr id="165" name="10858143000992…"/>
          <p:cNvSpPr txBox="1"/>
          <p:nvPr/>
        </p:nvSpPr>
        <p:spPr>
          <a:xfrm>
            <a:off x="12610830" y="7021391"/>
            <a:ext cx="23426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10858143000992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 Birch Knives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24 Units  - 24/Case</a:t>
            </a:r>
          </a:p>
        </p:txBody>
      </p:sp>
      <p:sp>
        <p:nvSpPr>
          <p:cNvPr id="166" name="10858143000954…"/>
          <p:cNvSpPr txBox="1"/>
          <p:nvPr/>
        </p:nvSpPr>
        <p:spPr>
          <a:xfrm>
            <a:off x="15712470" y="7021391"/>
            <a:ext cx="234265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10858143000954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 Birch Forks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24 Units  - 24/Case</a:t>
            </a:r>
          </a:p>
        </p:txBody>
      </p:sp>
      <p:sp>
        <p:nvSpPr>
          <p:cNvPr id="167" name="10858143000978…"/>
          <p:cNvSpPr txBox="1"/>
          <p:nvPr/>
        </p:nvSpPr>
        <p:spPr>
          <a:xfrm>
            <a:off x="18743437" y="7021391"/>
            <a:ext cx="234265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10858143000978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 Birch Spoons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24 Units - 24/Case</a:t>
            </a:r>
          </a:p>
        </p:txBody>
      </p:sp>
      <p:sp>
        <p:nvSpPr>
          <p:cNvPr id="168" name="10858143000930…"/>
          <p:cNvSpPr txBox="1"/>
          <p:nvPr/>
        </p:nvSpPr>
        <p:spPr>
          <a:xfrm>
            <a:off x="21685135" y="7021391"/>
            <a:ext cx="264362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10858143000930</a:t>
            </a:r>
            <a:endParaRPr b="1">
              <a:solidFill>
                <a:srgbClr val="ADC46B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 Mixed Cutlery Pack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24 Units (Knife, Fork, Spoon)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- 24/Case</a:t>
            </a:r>
          </a:p>
        </p:txBody>
      </p:sp>
      <p:sp>
        <p:nvSpPr>
          <p:cNvPr id="169" name="10858143000428…"/>
          <p:cNvSpPr txBox="1"/>
          <p:nvPr/>
        </p:nvSpPr>
        <p:spPr>
          <a:xfrm>
            <a:off x="318853" y="11572496"/>
            <a:ext cx="234265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10858143000428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Sustainable Birch Cutlery-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150 Mixed Pack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(Knife, Fork, Spoon) -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16/Case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674939" y="9077707"/>
            <a:ext cx="2417714" cy="2413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708262" y="9077707"/>
            <a:ext cx="2413002" cy="2413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2575654" y="9077707"/>
            <a:ext cx="2413002" cy="2413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1010309.jpeg" descr="P1010309.jpe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83678" y="9084057"/>
            <a:ext cx="2413001" cy="2413002"/>
          </a:xfrm>
          <a:prstGeom prst="rect">
            <a:avLst/>
          </a:prstGeom>
          <a:ln w="12700">
            <a:solidFill>
              <a:srgbClr val="5C794E"/>
            </a:solidFill>
            <a:miter lim="400000"/>
          </a:ln>
        </p:spPr>
      </p:pic>
      <p:sp>
        <p:nvSpPr>
          <p:cNvPr id="174" name="10834032000762…"/>
          <p:cNvSpPr txBox="1"/>
          <p:nvPr/>
        </p:nvSpPr>
        <p:spPr>
          <a:xfrm>
            <a:off x="3395362" y="11572496"/>
            <a:ext cx="23426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10834032000762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 Birch Forks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50 Units  - 24/Case</a:t>
            </a:r>
          </a:p>
        </p:txBody>
      </p:sp>
      <p:sp>
        <p:nvSpPr>
          <p:cNvPr id="175" name="10834032000786…"/>
          <p:cNvSpPr txBox="1"/>
          <p:nvPr/>
        </p:nvSpPr>
        <p:spPr>
          <a:xfrm>
            <a:off x="6481274" y="11572496"/>
            <a:ext cx="23426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10834032000786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 Birch Spoons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50 Units - 24/Case</a:t>
            </a:r>
          </a:p>
        </p:txBody>
      </p:sp>
      <p:sp>
        <p:nvSpPr>
          <p:cNvPr id="176" name="10834032000779…"/>
          <p:cNvSpPr txBox="1"/>
          <p:nvPr/>
        </p:nvSpPr>
        <p:spPr>
          <a:xfrm>
            <a:off x="9507329" y="11572496"/>
            <a:ext cx="23426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10834032000779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 Birch Knives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50 Units  - 24/Case</a:t>
            </a:r>
          </a:p>
        </p:txBody>
      </p:sp>
      <p:sp>
        <p:nvSpPr>
          <p:cNvPr id="177" name="10834032000182…"/>
          <p:cNvSpPr txBox="1"/>
          <p:nvPr/>
        </p:nvSpPr>
        <p:spPr>
          <a:xfrm>
            <a:off x="12610830" y="11572496"/>
            <a:ext cx="23426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10834032000182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 Bulk Birch Fork -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Case of 2000</a:t>
            </a:r>
          </a:p>
        </p:txBody>
      </p:sp>
      <p:sp>
        <p:nvSpPr>
          <p:cNvPr id="178" name="10834032000199…"/>
          <p:cNvSpPr txBox="1"/>
          <p:nvPr/>
        </p:nvSpPr>
        <p:spPr>
          <a:xfrm>
            <a:off x="15712470" y="11572496"/>
            <a:ext cx="234265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10834032000199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 Bulk Birch Spoon - </a:t>
            </a: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Case of 2000</a:t>
            </a:r>
          </a:p>
        </p:txBody>
      </p:sp>
      <p:sp>
        <p:nvSpPr>
          <p:cNvPr id="179" name="10834032000205…"/>
          <p:cNvSpPr txBox="1"/>
          <p:nvPr/>
        </p:nvSpPr>
        <p:spPr>
          <a:xfrm>
            <a:off x="18743437" y="11572496"/>
            <a:ext cx="234265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10834032000205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 Bulk Birch Knife - Case of 2000</a:t>
            </a:r>
          </a:p>
        </p:txBody>
      </p:sp>
      <p:sp>
        <p:nvSpPr>
          <p:cNvPr id="180" name="10834032000793…"/>
          <p:cNvSpPr txBox="1"/>
          <p:nvPr/>
        </p:nvSpPr>
        <p:spPr>
          <a:xfrm>
            <a:off x="21685135" y="11572496"/>
            <a:ext cx="264362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500">
                <a:solidFill>
                  <a:srgbClr val="556F3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10834032000793</a:t>
            </a:r>
            <a:endParaRPr>
              <a:solidFill>
                <a:srgbClr val="000000"/>
              </a:solidFill>
            </a:endParaRPr>
          </a:p>
          <a:p>
            <a:pPr defTabSz="457200">
              <a:defRPr sz="1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Birch Cutlery Foodservice Set - 1 Knife, 1 Fork, 1 Napkin- 500/case</a:t>
            </a:r>
          </a:p>
        </p:txBody>
      </p:sp>
      <p:pic>
        <p:nvPicPr>
          <p:cNvPr id="181" name="01c window.jpeg" descr="01c window.jpe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5712419" y="4576929"/>
            <a:ext cx="2413002" cy="2413002"/>
          </a:xfrm>
          <a:prstGeom prst="rect">
            <a:avLst/>
          </a:prstGeom>
          <a:ln w="12700">
            <a:solidFill>
              <a:srgbClr val="627F54"/>
            </a:solidFill>
            <a:miter lim="400000"/>
          </a:ln>
        </p:spPr>
      </p:pic>
      <p:pic>
        <p:nvPicPr>
          <p:cNvPr id="182" name="07 window.jpeg" descr="07 window.jpe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8717626" y="4576929"/>
            <a:ext cx="2413002" cy="2413002"/>
          </a:xfrm>
          <a:prstGeom prst="rect">
            <a:avLst/>
          </a:prstGeom>
          <a:ln w="12700">
            <a:solidFill>
              <a:srgbClr val="627F54"/>
            </a:solidFill>
            <a:miter lim="400000"/>
          </a:ln>
        </p:spPr>
      </p:pic>
      <p:pic>
        <p:nvPicPr>
          <p:cNvPr id="183" name="BILINGUAL cutlery_front.png" descr="BILINGUAL cutlery_front.png"/>
          <p:cNvPicPr>
            <a:picLocks noChangeAspect="1"/>
          </p:cNvPicPr>
          <p:nvPr/>
        </p:nvPicPr>
        <p:blipFill>
          <a:blip r:embed="rId15">
            <a:extLst/>
          </a:blip>
          <a:srcRect l="8217" t="0" r="0" b="1329"/>
          <a:stretch>
            <a:fillRect/>
          </a:stretch>
        </p:blipFill>
        <p:spPr>
          <a:xfrm>
            <a:off x="21803822" y="4576966"/>
            <a:ext cx="2413002" cy="2354624"/>
          </a:xfrm>
          <a:prstGeom prst="rect">
            <a:avLst/>
          </a:prstGeom>
          <a:ln w="12700">
            <a:solidFill>
              <a:srgbClr val="5D7A4E"/>
            </a:solidFill>
            <a:miter lim="400000"/>
          </a:ln>
        </p:spPr>
      </p:pic>
      <p:pic>
        <p:nvPicPr>
          <p:cNvPr id="184" name="forks.png" descr="forks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360187" y="9084057"/>
            <a:ext cx="2413002" cy="2413002"/>
          </a:xfrm>
          <a:prstGeom prst="rect">
            <a:avLst/>
          </a:prstGeom>
          <a:ln w="12700">
            <a:solidFill>
              <a:srgbClr val="5C794E"/>
            </a:solidFill>
            <a:miter lim="400000"/>
          </a:ln>
        </p:spPr>
      </p:pic>
      <p:pic>
        <p:nvPicPr>
          <p:cNvPr id="185" name="spoons.png" descr="spoons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446098" y="9084057"/>
            <a:ext cx="2413001" cy="2413002"/>
          </a:xfrm>
          <a:prstGeom prst="rect">
            <a:avLst/>
          </a:prstGeom>
          <a:ln w="12700">
            <a:solidFill>
              <a:srgbClr val="5C794E"/>
            </a:solidFill>
            <a:miter lim="400000"/>
          </a:ln>
        </p:spPr>
      </p:pic>
      <p:pic>
        <p:nvPicPr>
          <p:cNvPr id="186" name="knives.png" descr="knives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9472153" y="9084057"/>
            <a:ext cx="2413002" cy="2413002"/>
          </a:xfrm>
          <a:prstGeom prst="rect">
            <a:avLst/>
          </a:prstGeom>
          <a:ln w="12700">
            <a:solidFill>
              <a:srgbClr val="5C794E"/>
            </a:solidFill>
            <a:miter lim="400000"/>
          </a:ln>
        </p:spPr>
      </p:pic>
      <p:pic>
        <p:nvPicPr>
          <p:cNvPr id="187" name="3 piece cutlery set.png" descr="3 piece cutlery set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1800447" y="9084057"/>
            <a:ext cx="2413002" cy="2413002"/>
          </a:xfrm>
          <a:prstGeom prst="rect">
            <a:avLst/>
          </a:prstGeom>
          <a:ln w="12700">
            <a:solidFill>
              <a:srgbClr val="5C794E"/>
            </a:solidFill>
            <a:miter lim="400000"/>
          </a:ln>
        </p:spPr>
      </p:pic>
      <p:pic>
        <p:nvPicPr>
          <p:cNvPr id="188" name="Greenlid Circularjpg copy.png" descr="Greenlid Circularjpg copy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013962" y="711165"/>
            <a:ext cx="2643627" cy="264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